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81" r:id="rId3"/>
    <p:sldId id="282" r:id="rId4"/>
    <p:sldId id="283" r:id="rId5"/>
    <p:sldId id="288" r:id="rId6"/>
    <p:sldId id="284" r:id="rId7"/>
    <p:sldId id="307" r:id="rId8"/>
    <p:sldId id="290" r:id="rId9"/>
    <p:sldId id="291" r:id="rId10"/>
    <p:sldId id="309" r:id="rId11"/>
    <p:sldId id="334" r:id="rId12"/>
    <p:sldId id="310" r:id="rId13"/>
    <p:sldId id="335" r:id="rId14"/>
    <p:sldId id="338" r:id="rId15"/>
    <p:sldId id="339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2" r:id="rId27"/>
    <p:sldId id="321" r:id="rId28"/>
    <p:sldId id="323" r:id="rId29"/>
    <p:sldId id="324" r:id="rId30"/>
    <p:sldId id="325" r:id="rId31"/>
    <p:sldId id="326" r:id="rId32"/>
    <p:sldId id="328" r:id="rId33"/>
    <p:sldId id="327" r:id="rId34"/>
    <p:sldId id="329" r:id="rId35"/>
    <p:sldId id="330" r:id="rId36"/>
    <p:sldId id="331" r:id="rId37"/>
    <p:sldId id="332" r:id="rId38"/>
    <p:sldId id="34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4712"/>
  </p:normalViewPr>
  <p:slideViewPr>
    <p:cSldViewPr snapToGrid="0" snapToObjects="1">
      <p:cViewPr>
        <p:scale>
          <a:sx n="95" d="100"/>
          <a:sy n="95" d="100"/>
        </p:scale>
        <p:origin x="113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BF2E8-C274-014D-9EFB-D5CF3A3CCD7B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B943E-642F-A74A-B3C0-8FBD0FF8B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0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B943E-642F-A74A-B3C0-8FBD0FF8B8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0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DE4C-C3B5-D34D-A97B-4BC17A40E5C7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9711-E92F-7149-AA26-680432AA0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5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DE4C-C3B5-D34D-A97B-4BC17A40E5C7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9711-E92F-7149-AA26-680432AA0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DE4C-C3B5-D34D-A97B-4BC17A40E5C7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9711-E92F-7149-AA26-680432AA0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DE4C-C3B5-D34D-A97B-4BC17A40E5C7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9711-E92F-7149-AA26-680432AA0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94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DE4C-C3B5-D34D-A97B-4BC17A40E5C7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9711-E92F-7149-AA26-680432AA0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57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DE4C-C3B5-D34D-A97B-4BC17A40E5C7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9711-E92F-7149-AA26-680432AA0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7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DE4C-C3B5-D34D-A97B-4BC17A40E5C7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9711-E92F-7149-AA26-680432AA0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22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DE4C-C3B5-D34D-A97B-4BC17A40E5C7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9711-E92F-7149-AA26-680432AA0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8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DE4C-C3B5-D34D-A97B-4BC17A40E5C7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9711-E92F-7149-AA26-680432AA0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56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DE4C-C3B5-D34D-A97B-4BC17A40E5C7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9711-E92F-7149-AA26-680432AA0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04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DE4C-C3B5-D34D-A97B-4BC17A40E5C7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9711-E92F-7149-AA26-680432AA0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42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9DE4C-C3B5-D34D-A97B-4BC17A40E5C7}" type="datetimeFigureOut">
              <a:rPr lang="en-US" smtClean="0"/>
              <a:t>12/19/18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29711-E92F-7149-AA26-680432AA0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5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61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60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4" Type="http://schemas.openxmlformats.org/officeDocument/2006/relationships/image" Target="../media/image30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4" Type="http://schemas.openxmlformats.org/officeDocument/2006/relationships/image" Target="../media/image30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120.png"/><Relationship Id="rId5" Type="http://schemas.openxmlformats.org/officeDocument/2006/relationships/image" Target="../media/image130.png"/><Relationship Id="rId6" Type="http://schemas.openxmlformats.org/officeDocument/2006/relationships/image" Target="../media/image140.png"/><Relationship Id="rId7" Type="http://schemas.openxmlformats.org/officeDocument/2006/relationships/image" Target="../media/image150.png"/><Relationship Id="rId8" Type="http://schemas.openxmlformats.org/officeDocument/2006/relationships/image" Target="../media/image160.png"/><Relationship Id="rId9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4" Type="http://schemas.openxmlformats.org/officeDocument/2006/relationships/image" Target="../media/image190.png"/><Relationship Id="rId5" Type="http://schemas.openxmlformats.org/officeDocument/2006/relationships/image" Target="../media/image200.png"/><Relationship Id="rId6" Type="http://schemas.openxmlformats.org/officeDocument/2006/relationships/image" Target="../media/image210.png"/><Relationship Id="rId7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emf"/><Relationship Id="rId3" Type="http://schemas.openxmlformats.org/officeDocument/2006/relationships/image" Target="../media/image3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290.png"/><Relationship Id="rId5" Type="http://schemas.openxmlformats.org/officeDocument/2006/relationships/image" Target="../media/image300.png"/><Relationship Id="rId6" Type="http://schemas.openxmlformats.org/officeDocument/2006/relationships/image" Target="../media/image310.png"/><Relationship Id="rId7" Type="http://schemas.openxmlformats.org/officeDocument/2006/relationships/image" Target="../media/image320.png"/><Relationship Id="rId8" Type="http://schemas.openxmlformats.org/officeDocument/2006/relationships/image" Target="../media/image330.png"/><Relationship Id="rId9" Type="http://schemas.openxmlformats.org/officeDocument/2006/relationships/image" Target="../media/image34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1814513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6700" dirty="0"/>
              <a:t>Impact of Power Grid Structure on </a:t>
            </a:r>
            <a:br>
              <a:rPr lang="en-US" sz="6700" dirty="0"/>
            </a:br>
            <a:r>
              <a:rPr lang="en-US" sz="6700" dirty="0"/>
              <a:t>Energy Storage 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58097" y="3801197"/>
            <a:ext cx="387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Nathan Oliver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6172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Net Ability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1192530"/>
                <a:ext cx="6786563" cy="5607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 smtClean="0"/>
                  <a:t>Net ability will be used to create ES net ability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 smtClean="0"/>
                  <a:t>Net ability is a well accepted measure of grid performance and has been referenced numerous times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 smtClean="0"/>
                  <a:t>Net ability quantifies a grid’s structure in terms of performance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𝑌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𝐺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charset="0"/>
                          </a:rPr>
                          <m:t>𝑔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i="1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mr-IN" sz="20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mr-IN" sz="20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𝑔𝑑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𝑔𝑑</m:t>
                                    </m:r>
                                  </m:sup>
                                </m:sSubSup>
                              </m:den>
                            </m:f>
                          </m:e>
                        </m:nary>
                      </m:e>
                    </m:nary>
                  </m:oMath>
                </a14:m>
                <a:endParaRPr lang="en-US" sz="2000" dirty="0" smtClean="0"/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 smtClean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 smtClean="0"/>
                  <a:t>Calculates the performance from every generator-load pair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 smtClean="0"/>
                  <a:t>ES is not considered in net ability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 smtClean="0"/>
                  <a:t>Installing ES will decrease installed capacity and shift energy to periods of high demand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92530"/>
                <a:ext cx="6786563" cy="5607112"/>
              </a:xfrm>
              <a:prstGeom prst="rect">
                <a:avLst/>
              </a:prstGeom>
              <a:blipFill rotWithShape="0">
                <a:blip r:embed="rId2"/>
                <a:stretch>
                  <a:fillRect t="-653" b="-1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6673832" y="1882052"/>
            <a:ext cx="5518168" cy="3191435"/>
            <a:chOff x="6209411" y="1867765"/>
            <a:chExt cx="5518168" cy="3191435"/>
          </a:xfrm>
        </p:grpSpPr>
        <p:grpSp>
          <p:nvGrpSpPr>
            <p:cNvPr id="6" name="Group 5"/>
            <p:cNvGrpSpPr/>
            <p:nvPr/>
          </p:nvGrpSpPr>
          <p:grpSpPr>
            <a:xfrm>
              <a:off x="6499651" y="2194550"/>
              <a:ext cx="4914253" cy="2589432"/>
              <a:chOff x="66612" y="454173"/>
              <a:chExt cx="4914834" cy="2589472"/>
            </a:xfrm>
          </p:grpSpPr>
          <p:cxnSp>
            <p:nvCxnSpPr>
              <p:cNvPr id="8" name="Straight Connector 7"/>
              <p:cNvCxnSpPr/>
              <p:nvPr/>
            </p:nvCxnSpPr>
            <p:spPr>
              <a:xfrm flipV="1">
                <a:off x="193780" y="593452"/>
                <a:ext cx="2336400" cy="1168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93780" y="1762188"/>
                <a:ext cx="2340000" cy="117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2531253" y="593452"/>
                <a:ext cx="0" cy="234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66612" y="1622909"/>
                <a:ext cx="252000" cy="25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2391974" y="454173"/>
                <a:ext cx="252000" cy="25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2391974" y="2791645"/>
                <a:ext cx="252000" cy="25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2531253" y="587396"/>
                <a:ext cx="2450193" cy="2343192"/>
                <a:chOff x="2531253" y="587396"/>
                <a:chExt cx="2450193" cy="2343192"/>
              </a:xfrm>
            </p:grpSpPr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2531253" y="1762188"/>
                  <a:ext cx="2336800" cy="116840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>
                  <a:off x="2531253" y="587396"/>
                  <a:ext cx="2340000" cy="117000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Oval 16"/>
                <p:cNvSpPr>
                  <a:spLocks noChangeAspect="1"/>
                </p:cNvSpPr>
                <p:nvPr/>
              </p:nvSpPr>
              <p:spPr>
                <a:xfrm>
                  <a:off x="4729446" y="1622909"/>
                  <a:ext cx="252000" cy="25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8" name="TextBox 17"/>
            <p:cNvSpPr txBox="1"/>
            <p:nvPr/>
          </p:nvSpPr>
          <p:spPr>
            <a:xfrm>
              <a:off x="6209411" y="2822269"/>
              <a:ext cx="8659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g</a:t>
              </a:r>
              <a:r>
                <a:rPr lang="en-US" sz="2000" b="1" baseline="-25000" dirty="0"/>
                <a:t>1</a:t>
              </a:r>
              <a:endParaRPr lang="en-US" sz="20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62273" y="1867765"/>
              <a:ext cx="8659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g</a:t>
              </a:r>
              <a:r>
                <a:rPr lang="en-US" sz="2000" b="1" baseline="-25000" dirty="0" smtClean="0"/>
                <a:t>2</a:t>
              </a:r>
              <a:endParaRPr lang="en-US" sz="20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0861622" y="2854353"/>
              <a:ext cx="8659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d</a:t>
              </a:r>
              <a:r>
                <a:rPr lang="en-US" sz="2000" b="1" baseline="-25000" dirty="0" smtClean="0"/>
                <a:t>1</a:t>
              </a:r>
              <a:endParaRPr lang="en-US" sz="2000" b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62275" y="4659090"/>
              <a:ext cx="8659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d</a:t>
              </a:r>
              <a:r>
                <a:rPr lang="en-US" sz="2000" b="1" baseline="-25000" dirty="0" smtClean="0"/>
                <a:t>2</a:t>
              </a:r>
              <a:endParaRPr lang="en-US" sz="2000" b="1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113940" y="5295508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</a:t>
            </a:r>
            <a:r>
              <a:rPr lang="en-US" sz="1200" dirty="0"/>
              <a:t>5</a:t>
            </a:r>
            <a:r>
              <a:rPr lang="en-US" sz="1200" dirty="0" smtClean="0"/>
              <a:t>: Example grid with two generators and two loads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7366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Net Ability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675184" y="880753"/>
                <a:ext cx="3962400" cy="1521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endParaRPr lang="en-US" sz="20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𝑌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𝐺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charset="0"/>
                            </a:rPr>
                            <m:t>𝑔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𝐺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lang="en-US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mr-IN" sz="2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mr-IN" sz="20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𝐶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𝑔𝑑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𝑔𝑑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 smtClean="0"/>
              </a:p>
              <a:p>
                <a:pPr lvl="2"/>
                <a:endParaRPr lang="en-US" sz="2000" dirty="0" smtClean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184" y="880753"/>
                <a:ext cx="3962400" cy="152189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169178" y="3113247"/>
            <a:ext cx="2809759" cy="1734028"/>
            <a:chOff x="80278" y="3075147"/>
            <a:chExt cx="2809759" cy="17340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849" y="3463059"/>
              <a:ext cx="2463800" cy="59690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80278" y="3081805"/>
              <a:ext cx="5564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g</a:t>
              </a:r>
              <a:r>
                <a:rPr lang="en-US" sz="2000" b="1" baseline="-25000" dirty="0" smtClean="0"/>
                <a:t>1</a:t>
              </a:r>
            </a:p>
            <a:p>
              <a:pPr algn="ctr"/>
              <a:endParaRPr lang="en-US" sz="20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33552" y="3140091"/>
              <a:ext cx="5564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d</a:t>
              </a:r>
              <a:r>
                <a:rPr lang="en-US" sz="2000" b="1" baseline="-25000" dirty="0" smtClean="0"/>
                <a:t>1</a:t>
              </a:r>
              <a:endParaRPr lang="en-US" sz="2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020564" y="4109368"/>
                  <a:ext cx="971451" cy="6998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dirty="0" smtClean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sz="2000" dirty="0" smtClean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564" y="4109368"/>
                  <a:ext cx="971451" cy="69980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638" y="3075147"/>
              <a:ext cx="1793868" cy="41050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88939" y="5008780"/>
                <a:ext cx="1155033" cy="842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00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𝐶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𝑒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bSup>
                        </m:den>
                      </m:f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939" y="5008780"/>
                <a:ext cx="1155033" cy="8429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oup 59"/>
          <p:cNvGrpSpPr>
            <a:grpSpLocks noChangeAspect="1"/>
          </p:cNvGrpSpPr>
          <p:nvPr/>
        </p:nvGrpSpPr>
        <p:grpSpPr>
          <a:xfrm>
            <a:off x="269980" y="753701"/>
            <a:ext cx="3818772" cy="1956709"/>
            <a:chOff x="-69348" y="450850"/>
            <a:chExt cx="5052068" cy="2588800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190500" y="1371600"/>
              <a:ext cx="740229" cy="3846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96850" y="1758950"/>
              <a:ext cx="749416" cy="38589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2514600" y="590550"/>
              <a:ext cx="2820" cy="63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69850" y="1619250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2393950" y="450850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>
              <a:off x="2393950" y="2787650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67" name="Straight Connector 66"/>
            <p:cNvCxnSpPr/>
            <p:nvPr/>
          </p:nvCxnSpPr>
          <p:spPr>
            <a:xfrm flipV="1">
              <a:off x="2533650" y="2609850"/>
              <a:ext cx="662377" cy="31876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2533650" y="590550"/>
              <a:ext cx="662078" cy="32841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4730750" y="1625600"/>
              <a:ext cx="251970" cy="25199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0" name="Text Box 11"/>
            <p:cNvSpPr txBox="1">
              <a:spLocks noChangeAspect="1"/>
            </p:cNvSpPr>
            <p:nvPr/>
          </p:nvSpPr>
          <p:spPr>
            <a:xfrm>
              <a:off x="-69348" y="1128944"/>
              <a:ext cx="541249" cy="54130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r>
                <a:rPr lang="en-US" sz="2000" b="1">
                  <a:solidFill>
                    <a:prstClr val="black"/>
                  </a:solidFill>
                </a:rPr>
                <a:t>g</a:t>
              </a:r>
              <a:r>
                <a:rPr lang="en-US" sz="2000" b="1" baseline="-25000">
                  <a:solidFill>
                    <a:prstClr val="black"/>
                  </a:solidFill>
                </a:rPr>
                <a:t>1</a:t>
              </a:r>
            </a:p>
            <a:p>
              <a:pPr algn="ctr">
                <a:spcAft>
                  <a:spcPts val="0"/>
                </a:spcAft>
              </a:pPr>
              <a:endPara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 rot="20042038">
              <a:off x="895350" y="996950"/>
              <a:ext cx="1039586" cy="3048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 rot="20042038">
              <a:off x="3143250" y="2216150"/>
              <a:ext cx="1039586" cy="3048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 rot="1595584">
              <a:off x="3149600" y="1009650"/>
              <a:ext cx="1039586" cy="3048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 rot="1595584">
              <a:off x="889000" y="2222500"/>
              <a:ext cx="1039586" cy="3048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 rot="16200000">
              <a:off x="1987550" y="1593850"/>
              <a:ext cx="1039586" cy="3048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79" name="Straight Connector 78"/>
            <p:cNvCxnSpPr/>
            <p:nvPr/>
          </p:nvCxnSpPr>
          <p:spPr>
            <a:xfrm flipV="1">
              <a:off x="1879600" y="533400"/>
              <a:ext cx="740229" cy="38462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1866900" y="2609850"/>
              <a:ext cx="749416" cy="38589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4133850" y="1809750"/>
              <a:ext cx="662377" cy="31876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2508250" y="2266950"/>
              <a:ext cx="2820" cy="63653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4133850" y="1397000"/>
              <a:ext cx="662078" cy="32841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 Box 11"/>
          <p:cNvSpPr txBox="1">
            <a:spLocks noChangeAspect="1"/>
          </p:cNvSpPr>
          <p:nvPr/>
        </p:nvSpPr>
        <p:spPr>
          <a:xfrm>
            <a:off x="3800418" y="1261376"/>
            <a:ext cx="409121" cy="40913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000" b="1" dirty="0" smtClean="0">
                <a:solidFill>
                  <a:prstClr val="black"/>
                </a:solidFill>
              </a:rPr>
              <a:t>d</a:t>
            </a:r>
            <a:r>
              <a:rPr lang="en-US" sz="2000" b="1" baseline="-25000" dirty="0">
                <a:solidFill>
                  <a:prstClr val="black"/>
                </a:solidFill>
              </a:rPr>
              <a:t>1</a:t>
            </a:r>
          </a:p>
          <a:p>
            <a:pPr algn="ctr">
              <a:spcAft>
                <a:spcPts val="0"/>
              </a:spcAft>
            </a:pPr>
            <a:endParaRPr lang="en-US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5" name="Text Box 11"/>
          <p:cNvSpPr txBox="1">
            <a:spLocks noChangeAspect="1"/>
          </p:cNvSpPr>
          <p:nvPr/>
        </p:nvSpPr>
        <p:spPr>
          <a:xfrm>
            <a:off x="2042479" y="394540"/>
            <a:ext cx="409121" cy="40913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000" b="1" dirty="0" smtClean="0">
                <a:solidFill>
                  <a:prstClr val="black"/>
                </a:solidFill>
              </a:rPr>
              <a:t>g</a:t>
            </a:r>
            <a:r>
              <a:rPr lang="en-US" sz="2000" b="1" baseline="-25000" dirty="0">
                <a:solidFill>
                  <a:prstClr val="black"/>
                </a:solidFill>
              </a:rPr>
              <a:t>2</a:t>
            </a:r>
          </a:p>
          <a:p>
            <a:pPr algn="ctr">
              <a:spcAft>
                <a:spcPts val="0"/>
              </a:spcAft>
            </a:pPr>
            <a:endParaRPr lang="en-US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Text Box 11"/>
          <p:cNvSpPr txBox="1">
            <a:spLocks noChangeAspect="1"/>
          </p:cNvSpPr>
          <p:nvPr/>
        </p:nvSpPr>
        <p:spPr>
          <a:xfrm>
            <a:off x="2031801" y="2725193"/>
            <a:ext cx="409121" cy="409138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000" b="1" dirty="0">
                <a:solidFill>
                  <a:prstClr val="black"/>
                </a:solidFill>
              </a:rPr>
              <a:t>d</a:t>
            </a:r>
            <a:r>
              <a:rPr lang="en-US" sz="2000" b="1" baseline="-25000" dirty="0" smtClean="0">
                <a:solidFill>
                  <a:prstClr val="black"/>
                </a:solidFill>
              </a:rPr>
              <a:t>2</a:t>
            </a:r>
            <a:endParaRPr lang="en-US" sz="2000" b="1" baseline="-25000" dirty="0">
              <a:solidFill>
                <a:prstClr val="black"/>
              </a:solidFill>
            </a:endParaRPr>
          </a:p>
          <a:p>
            <a:pPr algn="ctr">
              <a:spcAft>
                <a:spcPts val="0"/>
              </a:spcAft>
            </a:pPr>
            <a:endParaRPr lang="en-US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743379" y="806687"/>
                <a:ext cx="971451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79" y="806687"/>
                <a:ext cx="971451" cy="37427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723945" y="2339892"/>
                <a:ext cx="971451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45" y="2339892"/>
                <a:ext cx="971451" cy="37427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2835043" y="824075"/>
                <a:ext cx="971451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4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043" y="824075"/>
                <a:ext cx="971451" cy="37427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2815609" y="2357280"/>
                <a:ext cx="971451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5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5609" y="2357280"/>
                <a:ext cx="971451" cy="37427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2108841" y="1527774"/>
                <a:ext cx="971451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𝑍</m:t>
                          </m:r>
                        </m:e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841" y="1527774"/>
                <a:ext cx="971451" cy="37427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/>
          <p:cNvGrpSpPr/>
          <p:nvPr/>
        </p:nvGrpSpPr>
        <p:grpSpPr>
          <a:xfrm>
            <a:off x="3179078" y="3113247"/>
            <a:ext cx="2809759" cy="1750636"/>
            <a:chOff x="80278" y="3075147"/>
            <a:chExt cx="2809759" cy="1750636"/>
          </a:xfrm>
        </p:grpSpPr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849" y="3463059"/>
              <a:ext cx="2463800" cy="596900"/>
            </a:xfrm>
            <a:prstGeom prst="rect">
              <a:avLst/>
            </a:prstGeom>
          </p:spPr>
        </p:pic>
        <p:sp>
          <p:nvSpPr>
            <p:cNvPr id="99" name="TextBox 98"/>
            <p:cNvSpPr txBox="1"/>
            <p:nvPr/>
          </p:nvSpPr>
          <p:spPr>
            <a:xfrm>
              <a:off x="80278" y="3081805"/>
              <a:ext cx="5564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g</a:t>
              </a:r>
              <a:r>
                <a:rPr lang="en-US" sz="2000" b="1" baseline="-25000" dirty="0" smtClean="0"/>
                <a:t>1</a:t>
              </a:r>
            </a:p>
            <a:p>
              <a:pPr algn="ctr"/>
              <a:endParaRPr lang="en-US" sz="2000" b="1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2333552" y="3140091"/>
              <a:ext cx="5564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</a:t>
              </a:r>
              <a:r>
                <a:rPr lang="en-US" sz="2000" b="1" baseline="-25000" dirty="0"/>
                <a:t>2</a:t>
              </a:r>
              <a:endParaRPr lang="en-US" sz="2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1020564" y="4109368"/>
                  <a:ext cx="971451" cy="7164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dirty="0" smtClean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sz="2000" dirty="0" smtClean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564" y="4109368"/>
                  <a:ext cx="971451" cy="71641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638" y="3075147"/>
              <a:ext cx="1793868" cy="41050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3998839" y="5008780"/>
                <a:ext cx="1155033" cy="859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00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𝐶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𝑒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bSup>
                        </m:den>
                      </m:f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839" y="5008780"/>
                <a:ext cx="1155033" cy="85940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4" name="Group 103"/>
          <p:cNvGrpSpPr/>
          <p:nvPr/>
        </p:nvGrpSpPr>
        <p:grpSpPr>
          <a:xfrm>
            <a:off x="6188978" y="3113247"/>
            <a:ext cx="2809759" cy="1750636"/>
            <a:chOff x="80278" y="3075147"/>
            <a:chExt cx="2809759" cy="1750636"/>
          </a:xfrm>
        </p:grpSpPr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849" y="3463059"/>
              <a:ext cx="2463800" cy="596900"/>
            </a:xfrm>
            <a:prstGeom prst="rect">
              <a:avLst/>
            </a:prstGeom>
          </p:spPr>
        </p:pic>
        <p:sp>
          <p:nvSpPr>
            <p:cNvPr id="106" name="TextBox 105"/>
            <p:cNvSpPr txBox="1"/>
            <p:nvPr/>
          </p:nvSpPr>
          <p:spPr>
            <a:xfrm>
              <a:off x="80278" y="3081805"/>
              <a:ext cx="5564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g</a:t>
              </a:r>
              <a:r>
                <a:rPr lang="en-US" sz="2000" b="1" baseline="-25000" dirty="0"/>
                <a:t>2</a:t>
              </a:r>
              <a:endParaRPr lang="en-US" sz="2000" b="1" baseline="-25000" dirty="0" smtClean="0"/>
            </a:p>
            <a:p>
              <a:pPr algn="ctr"/>
              <a:endParaRPr lang="en-US" sz="2000" b="1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333552" y="3140091"/>
              <a:ext cx="5564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d</a:t>
              </a:r>
              <a:r>
                <a:rPr lang="en-US" sz="2000" b="1" baseline="-25000" dirty="0" smtClean="0"/>
                <a:t>1</a:t>
              </a:r>
              <a:endParaRPr lang="en-US" sz="2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/>
                <p:cNvSpPr txBox="1"/>
                <p:nvPr/>
              </p:nvSpPr>
              <p:spPr>
                <a:xfrm>
                  <a:off x="1020564" y="4109368"/>
                  <a:ext cx="971451" cy="7164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dirty="0" smtClean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sz="2000" dirty="0" smtClean="0"/>
                </a:p>
              </p:txBody>
            </p:sp>
          </mc:Choice>
          <mc:Fallback xmlns="">
            <p:sp>
              <p:nvSpPr>
                <p:cNvPr id="108" name="TextBox 1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564" y="4109368"/>
                  <a:ext cx="971451" cy="71641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638" y="3075147"/>
              <a:ext cx="1793868" cy="41050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7008739" y="5008780"/>
                <a:ext cx="1155033" cy="859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00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𝐶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𝑒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bSup>
                        </m:den>
                      </m:f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739" y="5008780"/>
                <a:ext cx="1155033" cy="85940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110"/>
          <p:cNvGrpSpPr/>
          <p:nvPr/>
        </p:nvGrpSpPr>
        <p:grpSpPr>
          <a:xfrm>
            <a:off x="9160778" y="3100547"/>
            <a:ext cx="2809759" cy="1750636"/>
            <a:chOff x="80278" y="3075147"/>
            <a:chExt cx="2809759" cy="1750636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849" y="3463059"/>
              <a:ext cx="2463800" cy="596900"/>
            </a:xfrm>
            <a:prstGeom prst="rect">
              <a:avLst/>
            </a:prstGeom>
          </p:spPr>
        </p:pic>
        <p:sp>
          <p:nvSpPr>
            <p:cNvPr id="113" name="TextBox 112"/>
            <p:cNvSpPr txBox="1"/>
            <p:nvPr/>
          </p:nvSpPr>
          <p:spPr>
            <a:xfrm>
              <a:off x="80278" y="3081805"/>
              <a:ext cx="5564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g</a:t>
              </a:r>
              <a:r>
                <a:rPr lang="en-US" sz="2000" b="1" baseline="-25000" dirty="0"/>
                <a:t>2</a:t>
              </a:r>
              <a:endParaRPr lang="en-US" sz="2000" b="1" baseline="-25000" dirty="0" smtClean="0"/>
            </a:p>
            <a:p>
              <a:pPr algn="ctr"/>
              <a:endParaRPr lang="en-US" sz="2000" b="1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333552" y="3140091"/>
              <a:ext cx="5564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</a:t>
              </a:r>
              <a:r>
                <a:rPr lang="en-US" sz="2000" b="1" baseline="-25000" dirty="0"/>
                <a:t>2</a:t>
              </a:r>
              <a:endParaRPr lang="en-US" sz="20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1020564" y="4109368"/>
                  <a:ext cx="971451" cy="7164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</m:oMath>
                    </m:oMathPara>
                  </a14:m>
                  <a:endParaRPr lang="en-US" dirty="0" smtClean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𝑒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sz="2000" dirty="0" smtClean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564" y="4109368"/>
                  <a:ext cx="971451" cy="716415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638" y="3075147"/>
              <a:ext cx="1793868" cy="41050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9980539" y="4996080"/>
                <a:ext cx="1155033" cy="859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00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𝐶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𝑒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bSup>
                        </m:den>
                      </m:f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0539" y="4996080"/>
                <a:ext cx="1155033" cy="85940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3214436" y="5678305"/>
                <a:ext cx="5459664" cy="1301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endParaRPr lang="en-US" sz="20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𝑌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charset="0"/>
                          </a:rPr>
                          <m:t>2∗2</m:t>
                        </m:r>
                      </m:den>
                    </m:f>
                  </m:oMath>
                </a14:m>
                <a:r>
                  <a:rPr lang="en-US" sz="2000" dirty="0" smtClean="0"/>
                  <a:t> (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0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𝐶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𝑒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bSup>
                      </m:den>
                    </m:f>
                    <m:r>
                      <a:rPr lang="en-US" sz="2000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0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𝐶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𝑒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bSup>
                      </m:den>
                    </m:f>
                    <m:r>
                      <a:rPr lang="en-US" sz="2000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0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𝐶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𝑒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bSup>
                      </m:den>
                    </m:f>
                    <m:r>
                      <a:rPr lang="en-US" sz="2000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sz="2000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𝐶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sSubSup>
                          <m:sSubSup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𝑒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bSup>
                      </m:den>
                    </m:f>
                  </m:oMath>
                </a14:m>
                <a:r>
                  <a:rPr lang="en-US" sz="2000" dirty="0" smtClean="0"/>
                  <a:t> )</a:t>
                </a:r>
              </a:p>
              <a:p>
                <a:pPr lvl="2"/>
                <a:endParaRPr lang="en-US" sz="2000" dirty="0" smtClean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436" y="5678305"/>
                <a:ext cx="5459664" cy="1301575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149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103" grpId="0"/>
      <p:bldP spid="110" grpId="0"/>
      <p:bldP spid="117" grpId="0"/>
      <p:bldP spid="1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ES Net Ability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6376987" y="5495924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6: Grid with ES and electricity flows only through ES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306830"/>
                <a:ext cx="6986588" cy="46837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charset="0"/>
                  <a:buChar char="•"/>
                </a:pPr>
                <a:r>
                  <a:rPr lang="en-US" altLang="zh-CN" sz="2000" dirty="0" smtClean="0"/>
                  <a:t>ES is added to the grid, need to consider capacity and equivalent impedance for generator-ES pairs and ES-load pairs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altLang="zh-CN" sz="20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altLang="zh-CN" sz="2000" dirty="0" smtClean="0"/>
                  <a:t>Instead of calculating the grid performance, it calculates the performance of ES at each node, i.e., ES performance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altLang="zh-CN" sz="2000" dirty="0"/>
                  <a:t>Flow between generators and loads is </a:t>
                </a:r>
                <a:r>
                  <a:rPr lang="en-US" altLang="zh-CN" sz="2000" dirty="0" smtClean="0"/>
                  <a:t>not taken into account because </a:t>
                </a:r>
                <a:r>
                  <a:rPr lang="en-US" altLang="zh-CN" sz="2000" dirty="0"/>
                  <a:t>ES net ability is only concerned with the added benefit of ES, not </a:t>
                </a:r>
                <a:r>
                  <a:rPr lang="en-US" altLang="zh-CN" sz="2000" dirty="0" smtClean="0"/>
                  <a:t>with the direct transmission of electricity from generator to load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 smtClean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𝑌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</a:rPr>
                      <m:t>𝑒</m:t>
                    </m:r>
                    <m:r>
                      <a:rPr lang="en-US" sz="2000" b="0" i="1" smtClean="0">
                        <a:latin typeface="Cambria Math" charset="0"/>
                      </a:rPr>
                      <m:t>)=</m:t>
                    </m:r>
                    <m:f>
                      <m:fPr>
                        <m:ctrlPr>
                          <a:rPr lang="mr-IN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𝐺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charset="0"/>
                          </a:rPr>
                          <m:t>𝑔</m:t>
                        </m:r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sub>
                          <m:sup/>
                          <m:e>
                            <m:f>
                              <m:fPr>
                                <m:ctrlPr>
                                  <a:rPr lang="mr-IN" sz="200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mr-IN" sz="200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𝐶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𝑔𝑒𝑑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00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𝑒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𝑔𝑒𝑑</m:t>
                                    </m:r>
                                  </m:sup>
                                </m:sSubSup>
                              </m:den>
                            </m:f>
                          </m:e>
                        </m:nary>
                      </m:e>
                    </m:nary>
                  </m:oMath>
                </a14:m>
                <a:endParaRPr lang="en-US" sz="2000" dirty="0" smtClean="0"/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06830"/>
                <a:ext cx="6986588" cy="4683783"/>
              </a:xfrm>
              <a:prstGeom prst="rect">
                <a:avLst/>
              </a:prstGeom>
              <a:blipFill rotWithShape="0">
                <a:blip r:embed="rId2"/>
                <a:stretch>
                  <a:fillRect t="-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6953410" y="1797985"/>
            <a:ext cx="5238590" cy="3091515"/>
            <a:chOff x="187835" y="3766485"/>
            <a:chExt cx="5238590" cy="3091515"/>
          </a:xfrm>
        </p:grpSpPr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187835" y="4080840"/>
              <a:ext cx="5238590" cy="2777160"/>
              <a:chOff x="6101080" y="1747520"/>
              <a:chExt cx="4810418" cy="2550171"/>
            </a:xfrm>
          </p:grpSpPr>
          <p:grpSp>
            <p:nvGrpSpPr>
              <p:cNvPr id="12" name="Group 11"/>
              <p:cNvGrpSpPr>
                <a:grpSpLocks noChangeAspect="1"/>
              </p:cNvGrpSpPr>
              <p:nvPr/>
            </p:nvGrpSpPr>
            <p:grpSpPr>
              <a:xfrm>
                <a:off x="6101080" y="1747520"/>
                <a:ext cx="4810418" cy="2291485"/>
                <a:chOff x="0" y="0"/>
                <a:chExt cx="3678621" cy="1752556"/>
              </a:xfrm>
            </p:grpSpPr>
            <p:cxnSp>
              <p:nvCxnSpPr>
                <p:cNvPr id="15" name="Straight Connector 14"/>
                <p:cNvCxnSpPr/>
                <p:nvPr/>
              </p:nvCxnSpPr>
              <p:spPr>
                <a:xfrm flipH="1">
                  <a:off x="580171" y="1217098"/>
                  <a:ext cx="53975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Oval 15"/>
                <p:cNvSpPr>
                  <a:spLocks noChangeAspect="1"/>
                </p:cNvSpPr>
                <p:nvPr/>
              </p:nvSpPr>
              <p:spPr>
                <a:xfrm>
                  <a:off x="353148" y="1097280"/>
                  <a:ext cx="215900" cy="2159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38100" cap="flat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324000" tIns="0" rIns="9144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cxnSp>
              <p:nvCxnSpPr>
                <p:cNvPr id="17" name="Straight Connector 16"/>
                <p:cNvCxnSpPr/>
                <p:nvPr/>
              </p:nvCxnSpPr>
              <p:spPr>
                <a:xfrm flipH="1">
                  <a:off x="2566626" y="1223404"/>
                  <a:ext cx="53975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Oval 17"/>
                <p:cNvSpPr>
                  <a:spLocks noChangeAspect="1"/>
                </p:cNvSpPr>
                <p:nvPr/>
              </p:nvSpPr>
              <p:spPr>
                <a:xfrm>
                  <a:off x="3102654" y="1103586"/>
                  <a:ext cx="215900" cy="2159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38100" cap="flat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324000" tIns="0" rIns="9144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9" name="Arc 18"/>
                <p:cNvSpPr/>
                <p:nvPr/>
              </p:nvSpPr>
              <p:spPr>
                <a:xfrm>
                  <a:off x="681070" y="554946"/>
                  <a:ext cx="2007235" cy="1197610"/>
                </a:xfrm>
                <a:prstGeom prst="arc">
                  <a:avLst>
                    <a:gd name="adj1" fmla="val 11306952"/>
                    <a:gd name="adj2" fmla="val 14813229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cxnSp>
              <p:nvCxnSpPr>
                <p:cNvPr id="20" name="Straight Arrow Connector 19"/>
                <p:cNvCxnSpPr/>
                <p:nvPr/>
              </p:nvCxnSpPr>
              <p:spPr>
                <a:xfrm flipV="1">
                  <a:off x="1406424" y="540874"/>
                  <a:ext cx="195889" cy="38412"/>
                </a:xfrm>
                <a:prstGeom prst="straightConnector1">
                  <a:avLst/>
                </a:prstGeom>
                <a:ln w="38100" cap="rnd">
                  <a:solidFill>
                    <a:srgbClr val="FF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ectangle 20"/>
                <p:cNvSpPr/>
                <p:nvPr/>
              </p:nvSpPr>
              <p:spPr>
                <a:xfrm>
                  <a:off x="1122505" y="845031"/>
                  <a:ext cx="1440000" cy="720000"/>
                </a:xfrm>
                <a:prstGeom prst="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cxnSp>
              <p:nvCxnSpPr>
                <p:cNvPr id="22" name="Straight Connector 21"/>
                <p:cNvCxnSpPr>
                  <a:cxnSpLocks/>
                </p:cNvCxnSpPr>
                <p:nvPr/>
              </p:nvCxnSpPr>
              <p:spPr>
                <a:xfrm flipH="1">
                  <a:off x="1847719" y="309004"/>
                  <a:ext cx="0" cy="53975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Oval 22"/>
                <p:cNvSpPr>
                  <a:spLocks noChangeAspect="1"/>
                </p:cNvSpPr>
                <p:nvPr/>
              </p:nvSpPr>
              <p:spPr>
                <a:xfrm>
                  <a:off x="1734207" y="100899"/>
                  <a:ext cx="215900" cy="2159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38100" cap="flat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324000" tIns="0" rIns="9144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4" name="Arc 23"/>
                <p:cNvSpPr/>
                <p:nvPr/>
              </p:nvSpPr>
              <p:spPr>
                <a:xfrm>
                  <a:off x="920706" y="573864"/>
                  <a:ext cx="2049145" cy="1176020"/>
                </a:xfrm>
                <a:prstGeom prst="arc">
                  <a:avLst>
                    <a:gd name="adj1" fmla="val 17014404"/>
                    <a:gd name="adj2" fmla="val 20785355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cxnSp>
              <p:nvCxnSpPr>
                <p:cNvPr id="25" name="Straight Arrow Connector 24"/>
                <p:cNvCxnSpPr/>
                <p:nvPr/>
              </p:nvCxnSpPr>
              <p:spPr>
                <a:xfrm>
                  <a:off x="2831487" y="863950"/>
                  <a:ext cx="158367" cy="191163"/>
                </a:xfrm>
                <a:prstGeom prst="straightConnector1">
                  <a:avLst/>
                </a:prstGeom>
                <a:ln w="38100" cap="rnd">
                  <a:solidFill>
                    <a:srgbClr val="FF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 Box 36"/>
                    <p:cNvSpPr txBox="1"/>
                    <p:nvPr/>
                  </p:nvSpPr>
                  <p:spPr>
                    <a:xfrm>
                      <a:off x="0" y="0"/>
                      <a:ext cx="1566042" cy="536027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000" i="1" smtClean="0">
                                    <a:ln>
                                      <a:noFill/>
                                    </a:ln>
                                    <a:effectLst/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n>
                                      <a:noFill/>
                                    </a:ln>
                                    <a:effectLst/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e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n>
                                      <a:noFill/>
                                    </a:ln>
                                    <a:effectLst/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ge</m:t>
                                </m:r>
                              </m:sup>
                            </m:sSubSup>
                            <m:r>
                              <a:rPr lang="en-US" sz="200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 Chancery" panose="03020702040506060504" pitchFamily="66" charset="-79"/>
                              </a:rPr>
                              <m:t> &amp;</m:t>
                            </m:r>
                            <m:r>
                              <a:rPr lang="en-US" sz="2000" b="0" i="0" smtClean="0">
                                <a:ln>
                                  <a:noFill/>
                                </a:ln>
                                <a:effectLst/>
                                <a:latin typeface="Cambria Math" charset="0"/>
                                <a:ea typeface="DengXian" panose="02010600030101010101" pitchFamily="2" charset="-122"/>
                                <a:cs typeface="Apple Chancery" panose="03020702040506060504" pitchFamily="66" charset="-79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i="1" smtClean="0">
                                    <a:ln>
                                      <a:noFill/>
                                    </a:ln>
                                    <a:effectLst/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n>
                                      <a:noFill/>
                                    </a:ln>
                                    <a:effectLst/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n>
                                      <a:noFill/>
                                    </a:ln>
                                    <a:effectLst/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ge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6" name="Text 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0" y="0"/>
                      <a:ext cx="1566042" cy="536027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27200" b="-43200"/>
                      </a:stretch>
                    </a:blipFill>
                    <a:ln w="635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 Box 37"/>
                    <p:cNvSpPr txBox="1"/>
                    <p:nvPr/>
                  </p:nvSpPr>
                  <p:spPr>
                    <a:xfrm>
                      <a:off x="2112579" y="44143"/>
                      <a:ext cx="1566042" cy="536027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000" i="1" smtClean="0">
                                    <a:ln>
                                      <a:noFill/>
                                    </a:ln>
                                    <a:effectLst/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e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n>
                                      <a:noFill/>
                                    </a:ln>
                                    <a:effectLst/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d</m:t>
                                </m:r>
                              </m:sup>
                            </m:sSubSup>
                            <m:r>
                              <a:rPr lang="en-US" sz="200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 Chancery" panose="03020702040506060504" pitchFamily="66" charset="-79"/>
                              </a:rPr>
                              <m:t> &amp;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0" smtClean="0"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ge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16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Text 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12579" y="44143"/>
                      <a:ext cx="1566042" cy="536027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26400" b="-44000"/>
                      </a:stretch>
                    </a:blipFill>
                    <a:ln w="635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3" name="TextBox 12"/>
              <p:cNvSpPr txBox="1"/>
              <p:nvPr/>
            </p:nvSpPr>
            <p:spPr>
              <a:xfrm>
                <a:off x="6430278" y="3589805"/>
                <a:ext cx="5564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g</a:t>
                </a:r>
                <a:endParaRPr lang="en-US" sz="2000" b="1" baseline="-25000" dirty="0" smtClean="0"/>
              </a:p>
              <a:p>
                <a:pPr algn="ctr"/>
                <a:endParaRPr lang="en-US" sz="2000" b="1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017052" y="3584591"/>
                <a:ext cx="5564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d</a:t>
                </a:r>
                <a:endParaRPr lang="en-US" sz="2000" b="1" dirty="0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2522580" y="3766485"/>
              <a:ext cx="6060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/>
                <a:t>e</a:t>
              </a:r>
              <a:endParaRPr lang="en-US" sz="2000" b="1" baseline="-25000" dirty="0" smtClean="0"/>
            </a:p>
            <a:p>
              <a:pPr algn="ctr"/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1516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-257632" y="6289238"/>
            <a:ext cx="661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</a:t>
            </a:r>
            <a:r>
              <a:rPr lang="en-US" sz="1200" dirty="0"/>
              <a:t>9</a:t>
            </a:r>
            <a:r>
              <a:rPr lang="en-US" sz="1200" dirty="0" smtClean="0"/>
              <a:t>: Flow between gen and load is disregarded, </a:t>
            </a:r>
          </a:p>
          <a:p>
            <a:pPr algn="ctr"/>
            <a:r>
              <a:rPr lang="en-US" sz="1200" dirty="0" smtClean="0"/>
              <a:t>only concerned with added benefit of ES </a:t>
            </a:r>
            <a:endParaRPr lang="en-US" sz="1200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ES Net Ability</a:t>
            </a:r>
            <a:endParaRPr lang="en-US" sz="4800" dirty="0"/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227455" y="993036"/>
            <a:ext cx="3275869" cy="1812201"/>
            <a:chOff x="1566178" y="1346200"/>
            <a:chExt cx="4448059" cy="2659391"/>
          </a:xfrm>
        </p:grpSpPr>
        <p:grpSp>
          <p:nvGrpSpPr>
            <p:cNvPr id="8" name="Group 7"/>
            <p:cNvGrpSpPr>
              <a:grpSpLocks noChangeAspect="1"/>
            </p:cNvGrpSpPr>
            <p:nvPr/>
          </p:nvGrpSpPr>
          <p:grpSpPr>
            <a:xfrm>
              <a:off x="1696650" y="1346200"/>
              <a:ext cx="4145865" cy="2291000"/>
              <a:chOff x="673100" y="27255"/>
              <a:chExt cx="2965550" cy="1638895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441450" y="946150"/>
                <a:ext cx="1440000" cy="720000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 flipH="1">
                <a:off x="901700" y="1282700"/>
                <a:ext cx="54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/>
              <p:cNvSpPr>
                <a:spLocks noChangeAspect="1"/>
              </p:cNvSpPr>
              <p:nvPr/>
            </p:nvSpPr>
            <p:spPr>
              <a:xfrm>
                <a:off x="673100" y="1168400"/>
                <a:ext cx="216000" cy="216000"/>
              </a:xfrm>
              <a:prstGeom prst="ellipse">
                <a:avLst/>
              </a:prstGeom>
              <a:solidFill>
                <a:sysClr val="windowText" lastClr="000000"/>
              </a:solidFill>
              <a:ln w="38100" cap="flat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32400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flipH="1">
                <a:off x="2882900" y="1289050"/>
                <a:ext cx="5400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3422650" y="1174750"/>
                <a:ext cx="216000" cy="216000"/>
              </a:xfrm>
              <a:prstGeom prst="ellipse">
                <a:avLst/>
              </a:prstGeom>
              <a:solidFill>
                <a:sysClr val="windowText" lastClr="000000"/>
              </a:solidFill>
              <a:ln w="38100" cap="flat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324000" tIns="0" rIns="9144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" name="Arc 13"/>
              <p:cNvSpPr/>
              <p:nvPr/>
            </p:nvSpPr>
            <p:spPr>
              <a:xfrm>
                <a:off x="1238250" y="527050"/>
                <a:ext cx="1859915" cy="1050881"/>
              </a:xfrm>
              <a:prstGeom prst="arc">
                <a:avLst>
                  <a:gd name="adj1" fmla="val 12010240"/>
                  <a:gd name="adj2" fmla="val 20420728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>
                <a:off x="2895600" y="723900"/>
                <a:ext cx="178566" cy="136679"/>
              </a:xfrm>
              <a:prstGeom prst="straightConnector1">
                <a:avLst/>
              </a:prstGeom>
              <a:ln w="38100" cap="rnd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 Box 16"/>
                  <p:cNvSpPr txBox="1"/>
                  <p:nvPr/>
                </p:nvSpPr>
                <p:spPr>
                  <a:xfrm>
                    <a:off x="1411553" y="27255"/>
                    <a:ext cx="1566042" cy="536027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i="1" smtClean="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e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g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d</m:t>
                              </m:r>
                            </m:sup>
                          </m:sSubSup>
                          <m:r>
                            <a:rPr lang="en-US" sz="20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pple Chancery" panose="03020702040506060504" pitchFamily="66" charset="-79"/>
                            </a:rPr>
                            <m:t> &amp;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</m:ctrlPr>
                            </m:sSupPr>
                            <m:e>
                              <m:r>
                                <a:rPr lang="en-US" sz="2000" b="0" i="0" smtClean="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C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g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d</m:t>
                              </m:r>
                            </m:sup>
                          </m:sSup>
                        </m:oMath>
                      </m:oMathPara>
                    </a14:m>
                    <a:endParaRPr lang="en-US" sz="1200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Text 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11553" y="27255"/>
                    <a:ext cx="1566042" cy="536027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t="-59524" b="-94048"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TextBox 18"/>
            <p:cNvSpPr txBox="1"/>
            <p:nvPr/>
          </p:nvSpPr>
          <p:spPr>
            <a:xfrm>
              <a:off x="1566178" y="3297705"/>
              <a:ext cx="55648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g</a:t>
              </a:r>
              <a:endParaRPr lang="en-US" sz="2000" b="1" baseline="-25000" dirty="0" smtClean="0"/>
            </a:p>
            <a:p>
              <a:pPr algn="ctr"/>
              <a:endParaRPr lang="en-US" sz="20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57752" y="3330591"/>
              <a:ext cx="5564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</a:t>
              </a:r>
              <a:endParaRPr lang="en-US" sz="2000" b="1" dirty="0"/>
            </a:p>
          </p:txBody>
        </p:sp>
      </p:grpSp>
      <p:grpSp>
        <p:nvGrpSpPr>
          <p:cNvPr id="97" name="Group 96"/>
          <p:cNvGrpSpPr>
            <a:grpSpLocks noChangeAspect="1"/>
          </p:cNvGrpSpPr>
          <p:nvPr/>
        </p:nvGrpSpPr>
        <p:grpSpPr>
          <a:xfrm>
            <a:off x="6223905" y="665116"/>
            <a:ext cx="3858072" cy="2749871"/>
            <a:chOff x="5923280" y="765185"/>
            <a:chExt cx="5238590" cy="4035415"/>
          </a:xfrm>
        </p:grpSpPr>
        <p:grpSp>
          <p:nvGrpSpPr>
            <p:cNvPr id="3" name="Group 2"/>
            <p:cNvGrpSpPr>
              <a:grpSpLocks noChangeAspect="1"/>
            </p:cNvGrpSpPr>
            <p:nvPr/>
          </p:nvGrpSpPr>
          <p:grpSpPr>
            <a:xfrm>
              <a:off x="5923280" y="1226820"/>
              <a:ext cx="5238590" cy="3573780"/>
              <a:chOff x="6101080" y="1747520"/>
              <a:chExt cx="4810418" cy="3281680"/>
            </a:xfrm>
          </p:grpSpPr>
          <p:grpSp>
            <p:nvGrpSpPr>
              <p:cNvPr id="21" name="Group 20"/>
              <p:cNvGrpSpPr>
                <a:grpSpLocks noChangeAspect="1"/>
              </p:cNvGrpSpPr>
              <p:nvPr/>
            </p:nvGrpSpPr>
            <p:grpSpPr>
              <a:xfrm>
                <a:off x="6101080" y="1747520"/>
                <a:ext cx="4810418" cy="3281680"/>
                <a:chOff x="0" y="0"/>
                <a:chExt cx="3678621" cy="2509869"/>
              </a:xfrm>
            </p:grpSpPr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580171" y="1217098"/>
                  <a:ext cx="53975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Oval 22"/>
                <p:cNvSpPr>
                  <a:spLocks noChangeAspect="1"/>
                </p:cNvSpPr>
                <p:nvPr/>
              </p:nvSpPr>
              <p:spPr>
                <a:xfrm>
                  <a:off x="353148" y="1097280"/>
                  <a:ext cx="215900" cy="2159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38100" cap="flat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324000" tIns="0" rIns="9144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>
                <a:xfrm flipH="1">
                  <a:off x="2566626" y="1223404"/>
                  <a:ext cx="53975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Oval 24"/>
                <p:cNvSpPr>
                  <a:spLocks noChangeAspect="1"/>
                </p:cNvSpPr>
                <p:nvPr/>
              </p:nvSpPr>
              <p:spPr>
                <a:xfrm>
                  <a:off x="3102654" y="1103586"/>
                  <a:ext cx="215900" cy="2159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38100" cap="flat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324000" tIns="0" rIns="9144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Arc 25"/>
                <p:cNvSpPr/>
                <p:nvPr/>
              </p:nvSpPr>
              <p:spPr>
                <a:xfrm>
                  <a:off x="681070" y="554946"/>
                  <a:ext cx="2007235" cy="1197610"/>
                </a:xfrm>
                <a:prstGeom prst="arc">
                  <a:avLst>
                    <a:gd name="adj1" fmla="val 11306952"/>
                    <a:gd name="adj2" fmla="val 14813229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cxnSp>
              <p:nvCxnSpPr>
                <p:cNvPr id="27" name="Straight Arrow Connector 26"/>
                <p:cNvCxnSpPr/>
                <p:nvPr/>
              </p:nvCxnSpPr>
              <p:spPr>
                <a:xfrm flipV="1">
                  <a:off x="1406424" y="540874"/>
                  <a:ext cx="195889" cy="38412"/>
                </a:xfrm>
                <a:prstGeom prst="straightConnector1">
                  <a:avLst/>
                </a:prstGeom>
                <a:ln w="38100" cap="rnd">
                  <a:solidFill>
                    <a:srgbClr val="FF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Rectangle 27"/>
                <p:cNvSpPr/>
                <p:nvPr/>
              </p:nvSpPr>
              <p:spPr>
                <a:xfrm>
                  <a:off x="1122505" y="845031"/>
                  <a:ext cx="1440000" cy="720000"/>
                </a:xfrm>
                <a:prstGeom prst="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cxnSp>
              <p:nvCxnSpPr>
                <p:cNvPr id="29" name="Straight Connector 28"/>
                <p:cNvCxnSpPr>
                  <a:cxnSpLocks/>
                </p:cNvCxnSpPr>
                <p:nvPr/>
              </p:nvCxnSpPr>
              <p:spPr>
                <a:xfrm flipH="1">
                  <a:off x="1847719" y="309004"/>
                  <a:ext cx="0" cy="53975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Oval 29"/>
                <p:cNvSpPr>
                  <a:spLocks noChangeAspect="1"/>
                </p:cNvSpPr>
                <p:nvPr/>
              </p:nvSpPr>
              <p:spPr>
                <a:xfrm>
                  <a:off x="1734207" y="100899"/>
                  <a:ext cx="215900" cy="2159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38100" cap="flat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324000" tIns="0" rIns="9144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Arc 30"/>
                <p:cNvSpPr/>
                <p:nvPr/>
              </p:nvSpPr>
              <p:spPr>
                <a:xfrm>
                  <a:off x="920706" y="573864"/>
                  <a:ext cx="2049145" cy="1176020"/>
                </a:xfrm>
                <a:prstGeom prst="arc">
                  <a:avLst>
                    <a:gd name="adj1" fmla="val 17014404"/>
                    <a:gd name="adj2" fmla="val 20785355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cxnSp>
              <p:nvCxnSpPr>
                <p:cNvPr id="32" name="Straight Arrow Connector 31"/>
                <p:cNvCxnSpPr/>
                <p:nvPr/>
              </p:nvCxnSpPr>
              <p:spPr>
                <a:xfrm>
                  <a:off x="2831487" y="863950"/>
                  <a:ext cx="158367" cy="191163"/>
                </a:xfrm>
                <a:prstGeom prst="straightConnector1">
                  <a:avLst/>
                </a:prstGeom>
                <a:ln w="38100" cap="rnd">
                  <a:solidFill>
                    <a:srgbClr val="FF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 Box 36"/>
                    <p:cNvSpPr txBox="1"/>
                    <p:nvPr/>
                  </p:nvSpPr>
                  <p:spPr>
                    <a:xfrm>
                      <a:off x="0" y="0"/>
                      <a:ext cx="1566042" cy="536027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000" i="1" smtClean="0">
                                    <a:ln>
                                      <a:noFill/>
                                    </a:ln>
                                    <a:effectLst/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n>
                                      <a:noFill/>
                                    </a:ln>
                                    <a:effectLst/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e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n>
                                      <a:noFill/>
                                    </a:ln>
                                    <a:effectLst/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ge</m:t>
                                </m:r>
                              </m:sup>
                            </m:sSubSup>
                            <m:r>
                              <a:rPr lang="en-US" sz="200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 Chancery" panose="03020702040506060504" pitchFamily="66" charset="-79"/>
                              </a:rPr>
                              <m:t> &amp;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0" smtClean="0"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ge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 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0" y="0"/>
                      <a:ext cx="1566042" cy="536027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t="-63529" b="-88235"/>
                      </a:stretch>
                    </a:blipFill>
                    <a:ln w="635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" name="Text Box 37"/>
                    <p:cNvSpPr txBox="1"/>
                    <p:nvPr/>
                  </p:nvSpPr>
                  <p:spPr>
                    <a:xfrm>
                      <a:off x="2112579" y="44143"/>
                      <a:ext cx="1566042" cy="536027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000" i="1" smtClean="0">
                                    <a:ln>
                                      <a:noFill/>
                                    </a:ln>
                                    <a:effectLst/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e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n>
                                      <a:noFill/>
                                    </a:ln>
                                    <a:effectLst/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d</m:t>
                                </m:r>
                              </m:sup>
                            </m:sSubSup>
                            <m:r>
                              <a:rPr lang="en-US" sz="200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 Chancery" panose="03020702040506060504" pitchFamily="66" charset="-79"/>
                              </a:rPr>
                              <m:t> &amp;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0" smtClean="0"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d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16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4" name="Text 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12579" y="44143"/>
                      <a:ext cx="1566042" cy="536027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63529" b="-88235"/>
                      </a:stretch>
                    </a:blipFill>
                    <a:ln w="635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5" name="Arc 34"/>
                <p:cNvSpPr/>
                <p:nvPr/>
              </p:nvSpPr>
              <p:spPr>
                <a:xfrm rot="10800000">
                  <a:off x="870256" y="983768"/>
                  <a:ext cx="1859915" cy="1050290"/>
                </a:xfrm>
                <a:prstGeom prst="arc">
                  <a:avLst>
                    <a:gd name="adj1" fmla="val 11736938"/>
                    <a:gd name="adj2" fmla="val 20420728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cxnSp>
              <p:nvCxnSpPr>
                <p:cNvPr id="36" name="Straight Arrow Connector 35"/>
                <p:cNvCxnSpPr/>
                <p:nvPr/>
              </p:nvCxnSpPr>
              <p:spPr>
                <a:xfrm flipV="1">
                  <a:off x="2598157" y="1625943"/>
                  <a:ext cx="135837" cy="154049"/>
                </a:xfrm>
                <a:prstGeom prst="straightConnector1">
                  <a:avLst/>
                </a:prstGeom>
                <a:ln w="38100" cap="rnd">
                  <a:solidFill>
                    <a:srgbClr val="FF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 Box 6"/>
                    <p:cNvSpPr txBox="1"/>
                    <p:nvPr/>
                  </p:nvSpPr>
                  <p:spPr>
                    <a:xfrm>
                      <a:off x="1046830" y="1973842"/>
                      <a:ext cx="1566042" cy="536027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000" i="1">
                                    <a:ln>
                                      <a:noFill/>
                                    </a:ln>
                                    <a:effectLst/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g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e</m:t>
                                </m:r>
                              </m:sup>
                            </m:sSubSup>
                            <m:r>
                              <a:rPr lang="en-US" sz="2000">
                                <a:ln>
                                  <a:noFill/>
                                </a:ln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 Chancery" panose="03020702040506060504" pitchFamily="66" charset="-79"/>
                              </a:rPr>
                              <m:t> &amp; </m:t>
                            </m:r>
                            <m:sSubSup>
                              <m:sSubSupPr>
                                <m:ctrlPr>
                                  <a:rPr lang="en-US" sz="2000" i="1">
                                    <a:ln>
                                      <a:noFill/>
                                    </a:ln>
                                    <a:effectLst/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g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e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16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 Box 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46830" y="1973842"/>
                      <a:ext cx="1566042" cy="536027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t="-28571" b="-40476"/>
                      </a:stretch>
                    </a:blipFill>
                    <a:ln w="635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9" name="TextBox 48"/>
              <p:cNvSpPr txBox="1"/>
              <p:nvPr/>
            </p:nvSpPr>
            <p:spPr>
              <a:xfrm>
                <a:off x="6430278" y="3589805"/>
                <a:ext cx="5564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g</a:t>
                </a:r>
                <a:endParaRPr lang="en-US" sz="2000" b="1" baseline="-25000" dirty="0" smtClean="0"/>
              </a:p>
              <a:p>
                <a:pPr algn="ctr"/>
                <a:endParaRPr lang="en-US" sz="2000" b="1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0017052" y="3584591"/>
                <a:ext cx="5564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d</a:t>
                </a:r>
                <a:endParaRPr lang="en-US" sz="2000" b="1" dirty="0"/>
              </a:p>
            </p:txBody>
          </p:sp>
        </p:grpSp>
        <p:sp>
          <p:nvSpPr>
            <p:cNvPr id="89" name="TextBox 88"/>
            <p:cNvSpPr txBox="1"/>
            <p:nvPr/>
          </p:nvSpPr>
          <p:spPr>
            <a:xfrm>
              <a:off x="8262980" y="765185"/>
              <a:ext cx="6060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/>
                <a:t>e</a:t>
              </a:r>
              <a:endParaRPr lang="en-US" sz="2000" b="1" baseline="-25000" dirty="0" smtClean="0"/>
            </a:p>
            <a:p>
              <a:pPr algn="ctr"/>
              <a:endParaRPr lang="en-US" sz="2000" b="1" dirty="0"/>
            </a:p>
          </p:txBody>
        </p:sp>
      </p:grpSp>
      <p:grpSp>
        <p:nvGrpSpPr>
          <p:cNvPr id="98" name="Group 97"/>
          <p:cNvGrpSpPr>
            <a:grpSpLocks noChangeAspect="1"/>
          </p:cNvGrpSpPr>
          <p:nvPr/>
        </p:nvGrpSpPr>
        <p:grpSpPr>
          <a:xfrm>
            <a:off x="1002028" y="3998032"/>
            <a:ext cx="3858072" cy="2200795"/>
            <a:chOff x="187835" y="3628350"/>
            <a:chExt cx="5238590" cy="3229650"/>
          </a:xfrm>
        </p:grpSpPr>
        <p:grpSp>
          <p:nvGrpSpPr>
            <p:cNvPr id="53" name="Group 52"/>
            <p:cNvGrpSpPr>
              <a:grpSpLocks noChangeAspect="1"/>
            </p:cNvGrpSpPr>
            <p:nvPr/>
          </p:nvGrpSpPr>
          <p:grpSpPr>
            <a:xfrm>
              <a:off x="187835" y="4080840"/>
              <a:ext cx="5238590" cy="2777160"/>
              <a:chOff x="6101080" y="1747520"/>
              <a:chExt cx="4810418" cy="2550171"/>
            </a:xfrm>
          </p:grpSpPr>
          <p:grpSp>
            <p:nvGrpSpPr>
              <p:cNvPr id="54" name="Group 53"/>
              <p:cNvGrpSpPr>
                <a:grpSpLocks noChangeAspect="1"/>
              </p:cNvGrpSpPr>
              <p:nvPr/>
            </p:nvGrpSpPr>
            <p:grpSpPr>
              <a:xfrm>
                <a:off x="6101080" y="1747520"/>
                <a:ext cx="4810418" cy="2291485"/>
                <a:chOff x="0" y="0"/>
                <a:chExt cx="3678621" cy="1752556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 flipH="1">
                  <a:off x="580171" y="1217098"/>
                  <a:ext cx="53975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Oval 57"/>
                <p:cNvSpPr>
                  <a:spLocks noChangeAspect="1"/>
                </p:cNvSpPr>
                <p:nvPr/>
              </p:nvSpPr>
              <p:spPr>
                <a:xfrm>
                  <a:off x="353148" y="1097280"/>
                  <a:ext cx="215900" cy="2159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38100" cap="flat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324000" tIns="0" rIns="9144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2566626" y="1223404"/>
                  <a:ext cx="53975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Oval 59"/>
                <p:cNvSpPr>
                  <a:spLocks noChangeAspect="1"/>
                </p:cNvSpPr>
                <p:nvPr/>
              </p:nvSpPr>
              <p:spPr>
                <a:xfrm>
                  <a:off x="3102654" y="1103586"/>
                  <a:ext cx="215900" cy="2159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38100" cap="flat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324000" tIns="0" rIns="9144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Arc 60"/>
                <p:cNvSpPr/>
                <p:nvPr/>
              </p:nvSpPr>
              <p:spPr>
                <a:xfrm>
                  <a:off x="681070" y="554946"/>
                  <a:ext cx="2007235" cy="1197610"/>
                </a:xfrm>
                <a:prstGeom prst="arc">
                  <a:avLst>
                    <a:gd name="adj1" fmla="val 11306952"/>
                    <a:gd name="adj2" fmla="val 14813229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cxnSp>
              <p:nvCxnSpPr>
                <p:cNvPr id="62" name="Straight Arrow Connector 61"/>
                <p:cNvCxnSpPr/>
                <p:nvPr/>
              </p:nvCxnSpPr>
              <p:spPr>
                <a:xfrm flipV="1">
                  <a:off x="1406424" y="540874"/>
                  <a:ext cx="195889" cy="38412"/>
                </a:xfrm>
                <a:prstGeom prst="straightConnector1">
                  <a:avLst/>
                </a:prstGeom>
                <a:ln w="38100" cap="rnd">
                  <a:solidFill>
                    <a:srgbClr val="FF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Rectangle 62"/>
                <p:cNvSpPr/>
                <p:nvPr/>
              </p:nvSpPr>
              <p:spPr>
                <a:xfrm>
                  <a:off x="1122505" y="845031"/>
                  <a:ext cx="1440000" cy="720000"/>
                </a:xfrm>
                <a:prstGeom prst="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cxnSp>
              <p:nvCxnSpPr>
                <p:cNvPr id="64" name="Straight Connector 63"/>
                <p:cNvCxnSpPr>
                  <a:cxnSpLocks/>
                </p:cNvCxnSpPr>
                <p:nvPr/>
              </p:nvCxnSpPr>
              <p:spPr>
                <a:xfrm flipH="1">
                  <a:off x="1847719" y="309004"/>
                  <a:ext cx="0" cy="53975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Oval 64"/>
                <p:cNvSpPr>
                  <a:spLocks noChangeAspect="1"/>
                </p:cNvSpPr>
                <p:nvPr/>
              </p:nvSpPr>
              <p:spPr>
                <a:xfrm>
                  <a:off x="1734207" y="100899"/>
                  <a:ext cx="215900" cy="2159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38100" cap="flat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324000" tIns="0" rIns="9144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Arc 65"/>
                <p:cNvSpPr/>
                <p:nvPr/>
              </p:nvSpPr>
              <p:spPr>
                <a:xfrm>
                  <a:off x="920706" y="573864"/>
                  <a:ext cx="2049145" cy="1176020"/>
                </a:xfrm>
                <a:prstGeom prst="arc">
                  <a:avLst>
                    <a:gd name="adj1" fmla="val 17014404"/>
                    <a:gd name="adj2" fmla="val 20785355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cxnSp>
              <p:nvCxnSpPr>
                <p:cNvPr id="67" name="Straight Arrow Connector 66"/>
                <p:cNvCxnSpPr/>
                <p:nvPr/>
              </p:nvCxnSpPr>
              <p:spPr>
                <a:xfrm>
                  <a:off x="2831487" y="863950"/>
                  <a:ext cx="158367" cy="191163"/>
                </a:xfrm>
                <a:prstGeom prst="straightConnector1">
                  <a:avLst/>
                </a:prstGeom>
                <a:ln w="38100" cap="rnd">
                  <a:solidFill>
                    <a:srgbClr val="FF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8" name="Text Box 36"/>
                    <p:cNvSpPr txBox="1"/>
                    <p:nvPr/>
                  </p:nvSpPr>
                  <p:spPr>
                    <a:xfrm>
                      <a:off x="0" y="0"/>
                      <a:ext cx="1566042" cy="536027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000" i="1"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e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ge</m:t>
                                </m:r>
                              </m:sup>
                            </m:sSubSup>
                            <m:r>
                              <a:rPr lang="en-US" sz="20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 Chancery" panose="03020702040506060504" pitchFamily="66" charset="-79"/>
                              </a:rPr>
                              <m:t> &amp;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</m:ctrlPr>
                              </m:sSupPr>
                              <m:e>
                                <m:r>
                                  <a:rPr lang="en-US" sz="2000"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ge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8" name="Text Box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0" y="0"/>
                      <a:ext cx="1566042" cy="536027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61628" b="-86047"/>
                      </a:stretch>
                    </a:blipFill>
                    <a:ln w="635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Text Box 37"/>
                    <p:cNvSpPr txBox="1"/>
                    <p:nvPr/>
                  </p:nvSpPr>
                  <p:spPr>
                    <a:xfrm>
                      <a:off x="2112579" y="44143"/>
                      <a:ext cx="1566042" cy="536027"/>
                    </a:xfrm>
                    <a:prstGeom prst="rect">
                      <a:avLst/>
                    </a:prstGeom>
                    <a:noFill/>
                    <a:ln w="6350">
                      <a:noFill/>
                    </a:ln>
                  </p:spPr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spcAft>
                          <a:spcPts val="0"/>
                        </a:spcAft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sz="2000" i="1" smtClean="0"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</m:ctrlPr>
                              </m:sSubSup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e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d</m:t>
                                </m:r>
                              </m:sup>
                            </m:sSubSup>
                            <m:r>
                              <a:rPr lang="en-US" sz="20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pple Chancery" panose="03020702040506060504" pitchFamily="66" charset="-79"/>
                              </a:rPr>
                              <m:t> &amp;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</m:ctrlPr>
                              </m:sSupPr>
                              <m:e>
                                <m:r>
                                  <a:rPr lang="en-US" sz="2000"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C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charset="0"/>
                                    <a:ea typeface="DengXian" panose="02010600030101010101" pitchFamily="2" charset="-122"/>
                                    <a:cs typeface="Apple Chancery" panose="03020702040506060504" pitchFamily="66" charset="-79"/>
                                  </a:rPr>
                                  <m:t>ed</m:t>
                                </m:r>
                              </m:sup>
                            </m:sSup>
                          </m:oMath>
                        </m:oMathPara>
                      </a14:m>
                      <a:endParaRPr lang="en-US" sz="16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9" name="Text 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12579" y="44143"/>
                      <a:ext cx="1566042" cy="536027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t="-61628" b="-86047"/>
                      </a:stretch>
                    </a:blipFill>
                    <a:ln w="635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5" name="TextBox 54"/>
              <p:cNvSpPr txBox="1"/>
              <p:nvPr/>
            </p:nvSpPr>
            <p:spPr>
              <a:xfrm>
                <a:off x="6430278" y="3589805"/>
                <a:ext cx="55648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g</a:t>
                </a:r>
                <a:endParaRPr lang="en-US" sz="2000" b="1" baseline="-25000" dirty="0" smtClean="0"/>
              </a:p>
              <a:p>
                <a:pPr algn="ctr"/>
                <a:endParaRPr lang="en-US" sz="2000" b="1" dirty="0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0017052" y="3584591"/>
                <a:ext cx="5564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d</a:t>
                </a:r>
                <a:endParaRPr lang="en-US" sz="2000" b="1" dirty="0"/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2522580" y="3628350"/>
              <a:ext cx="6060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 smtClean="0"/>
                <a:t>e</a:t>
              </a:r>
              <a:endParaRPr lang="en-US" sz="2000" b="1" baseline="-25000" dirty="0" smtClean="0"/>
            </a:p>
            <a:p>
              <a:pPr algn="ctr"/>
              <a:endParaRPr lang="en-US" sz="2000" b="1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224110" y="3920488"/>
            <a:ext cx="6061447" cy="2409505"/>
            <a:chOff x="5524735" y="4308795"/>
            <a:chExt cx="6061447" cy="2409505"/>
          </a:xfrm>
        </p:grpSpPr>
        <p:sp>
          <p:nvSpPr>
            <p:cNvPr id="91" name="TextBox 90"/>
            <p:cNvSpPr txBox="1"/>
            <p:nvPr/>
          </p:nvSpPr>
          <p:spPr>
            <a:xfrm>
              <a:off x="8250280" y="5976285"/>
              <a:ext cx="6060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smtClean="0"/>
                <a:t>e</a:t>
              </a:r>
              <a:endParaRPr lang="en-US" sz="2000" b="1" baseline="-25000" dirty="0" smtClean="0"/>
            </a:p>
            <a:p>
              <a:pPr algn="ctr"/>
              <a:endParaRPr lang="en-US" sz="2000" b="1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524735" y="5947406"/>
              <a:ext cx="606017" cy="770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g</a:t>
              </a:r>
              <a:endParaRPr lang="en-US" sz="2000" b="1" baseline="-25000" dirty="0" smtClean="0"/>
            </a:p>
            <a:p>
              <a:pPr algn="ctr"/>
              <a:endParaRPr lang="en-US" sz="2000" b="1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0980165" y="5967127"/>
              <a:ext cx="606017" cy="43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</a:t>
              </a:r>
              <a:endParaRPr lang="en-US" sz="2000" b="1" dirty="0"/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5688671" y="4308795"/>
              <a:ext cx="5708015" cy="1927942"/>
              <a:chOff x="5688671" y="4308795"/>
              <a:chExt cx="5708015" cy="1927942"/>
            </a:xfrm>
          </p:grpSpPr>
          <p:grpSp>
            <p:nvGrpSpPr>
              <p:cNvPr id="73" name="Group 72"/>
              <p:cNvGrpSpPr/>
              <p:nvPr/>
            </p:nvGrpSpPr>
            <p:grpSpPr>
              <a:xfrm>
                <a:off x="5688671" y="5076137"/>
                <a:ext cx="5708015" cy="1160600"/>
                <a:chOff x="0" y="769357"/>
                <a:chExt cx="5708606" cy="1160889"/>
              </a:xfrm>
            </p:grpSpPr>
            <p:cxnSp>
              <p:nvCxnSpPr>
                <p:cNvPr id="74" name="Straight Connector 73"/>
                <p:cNvCxnSpPr/>
                <p:nvPr/>
              </p:nvCxnSpPr>
              <p:spPr>
                <a:xfrm flipH="1">
                  <a:off x="227023" y="1551327"/>
                  <a:ext cx="53975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Oval 74"/>
                <p:cNvSpPr>
                  <a:spLocks noChangeAspect="1"/>
                </p:cNvSpPr>
                <p:nvPr/>
              </p:nvSpPr>
              <p:spPr>
                <a:xfrm>
                  <a:off x="0" y="1437815"/>
                  <a:ext cx="215900" cy="2159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38100" cap="flat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324000" tIns="0" rIns="9144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cxnSp>
              <p:nvCxnSpPr>
                <p:cNvPr id="76" name="Straight Connector 75"/>
                <p:cNvCxnSpPr/>
                <p:nvPr/>
              </p:nvCxnSpPr>
              <p:spPr>
                <a:xfrm flipH="1">
                  <a:off x="2207172" y="1557633"/>
                  <a:ext cx="53975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Oval 76"/>
                <p:cNvSpPr>
                  <a:spLocks noChangeAspect="1"/>
                </p:cNvSpPr>
                <p:nvPr/>
              </p:nvSpPr>
              <p:spPr>
                <a:xfrm>
                  <a:off x="2749506" y="1444121"/>
                  <a:ext cx="215900" cy="2159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38100" cap="flat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324000" tIns="0" rIns="9144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769357" y="1210791"/>
                  <a:ext cx="1439545" cy="719455"/>
                </a:xfrm>
                <a:prstGeom prst="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512557" y="1198179"/>
                  <a:ext cx="1439545" cy="719455"/>
                </a:xfrm>
                <a:prstGeom prst="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cxnSp>
              <p:nvCxnSpPr>
                <p:cNvPr id="80" name="Straight Connector 79"/>
                <p:cNvCxnSpPr/>
                <p:nvPr/>
              </p:nvCxnSpPr>
              <p:spPr>
                <a:xfrm flipH="1">
                  <a:off x="2970223" y="1557633"/>
                  <a:ext cx="53975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 flipH="1">
                  <a:off x="4956679" y="1551327"/>
                  <a:ext cx="53975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2" name="Oval 81"/>
                <p:cNvSpPr>
                  <a:spLocks noChangeAspect="1"/>
                </p:cNvSpPr>
                <p:nvPr/>
              </p:nvSpPr>
              <p:spPr>
                <a:xfrm>
                  <a:off x="5492706" y="1437815"/>
                  <a:ext cx="215900" cy="2159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38100" cap="flat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324000" tIns="0" rIns="9144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Arc 82"/>
                <p:cNvSpPr/>
                <p:nvPr/>
              </p:nvSpPr>
              <p:spPr>
                <a:xfrm>
                  <a:off x="548640" y="769357"/>
                  <a:ext cx="1859915" cy="1050290"/>
                </a:xfrm>
                <a:prstGeom prst="arc">
                  <a:avLst>
                    <a:gd name="adj1" fmla="val 12010240"/>
                    <a:gd name="adj2" fmla="val 20420728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cxnSp>
              <p:nvCxnSpPr>
                <p:cNvPr id="84" name="Straight Arrow Connector 83"/>
                <p:cNvCxnSpPr/>
                <p:nvPr/>
              </p:nvCxnSpPr>
              <p:spPr>
                <a:xfrm>
                  <a:off x="2282847" y="1015299"/>
                  <a:ext cx="125883" cy="115504"/>
                </a:xfrm>
                <a:prstGeom prst="straightConnector1">
                  <a:avLst/>
                </a:prstGeom>
                <a:ln w="38100" cap="rnd">
                  <a:solidFill>
                    <a:srgbClr val="FF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Arc 84"/>
                <p:cNvSpPr/>
                <p:nvPr/>
              </p:nvSpPr>
              <p:spPr>
                <a:xfrm>
                  <a:off x="3266615" y="769357"/>
                  <a:ext cx="1859915" cy="1050290"/>
                </a:xfrm>
                <a:prstGeom prst="arc">
                  <a:avLst>
                    <a:gd name="adj1" fmla="val 12010240"/>
                    <a:gd name="adj2" fmla="val 20420728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cxnSp>
              <p:nvCxnSpPr>
                <p:cNvPr id="86" name="Straight Arrow Connector 85"/>
                <p:cNvCxnSpPr/>
                <p:nvPr/>
              </p:nvCxnSpPr>
              <p:spPr>
                <a:xfrm>
                  <a:off x="4981903" y="1015299"/>
                  <a:ext cx="125511" cy="136372"/>
                </a:xfrm>
                <a:prstGeom prst="straightConnector1">
                  <a:avLst/>
                </a:prstGeom>
                <a:ln w="38100" cap="rnd">
                  <a:solidFill>
                    <a:srgbClr val="FF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 Box 36"/>
                  <p:cNvSpPr txBox="1"/>
                  <p:nvPr/>
                </p:nvSpPr>
                <p:spPr>
                  <a:xfrm>
                    <a:off x="6118735" y="4309440"/>
                    <a:ext cx="2230143" cy="763244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e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ge</m:t>
                              </m:r>
                            </m:sup>
                          </m:sSubSup>
                          <m:r>
                            <a:rPr lang="en-US" sz="20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pple Chancery" panose="03020702040506060504" pitchFamily="66" charset="-79"/>
                            </a:rPr>
                            <m:t> &amp;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</m:ctrlPr>
                            </m:sSupPr>
                            <m:e>
                              <m:r>
                                <a:rPr lang="en-US" sz="200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C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ge</m:t>
                              </m:r>
                            </m:sup>
                          </m:sSup>
                        </m:oMath>
                      </m:oMathPara>
                    </a14:m>
                    <a:endParaRPr lang="en-US" sz="1200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4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8735" y="4309440"/>
                    <a:ext cx="2230143" cy="763244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t="-26400" b="-44000"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 Box 37"/>
                  <p:cNvSpPr txBox="1"/>
                  <p:nvPr/>
                </p:nvSpPr>
                <p:spPr>
                  <a:xfrm>
                    <a:off x="8822382" y="4308795"/>
                    <a:ext cx="2230143" cy="763244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e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e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d</m:t>
                              </m:r>
                            </m:sup>
                          </m:sSubSup>
                          <m:r>
                            <a:rPr lang="en-US" sz="20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pple Chancery" panose="03020702040506060504" pitchFamily="66" charset="-79"/>
                            </a:rPr>
                            <m:t> &amp;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</m:ctrlPr>
                            </m:sSupPr>
                            <m:e>
                              <m:r>
                                <a:rPr lang="en-US" sz="200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C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ed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5" name="Text 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2382" y="4308795"/>
                    <a:ext cx="2230143" cy="763244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t="-26400" b="-44000"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87" name="TextBox 86"/>
          <p:cNvSpPr txBox="1"/>
          <p:nvPr/>
        </p:nvSpPr>
        <p:spPr>
          <a:xfrm>
            <a:off x="-424646" y="2953140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</a:t>
            </a:r>
            <a:r>
              <a:rPr lang="en-US" sz="1200" dirty="0"/>
              <a:t>7</a:t>
            </a:r>
            <a:r>
              <a:rPr lang="en-US" sz="1200" dirty="0" smtClean="0"/>
              <a:t>: Grid with no ES</a:t>
            </a:r>
            <a:endParaRPr lang="en-US" sz="1200" dirty="0"/>
          </a:p>
        </p:txBody>
      </p:sp>
      <p:sp>
        <p:nvSpPr>
          <p:cNvPr id="88" name="TextBox 87"/>
          <p:cNvSpPr txBox="1"/>
          <p:nvPr/>
        </p:nvSpPr>
        <p:spPr>
          <a:xfrm>
            <a:off x="4875951" y="3456270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8: Grid with ES and flow directly from generator to load</a:t>
            </a:r>
            <a:endParaRPr lang="en-US" sz="1200" dirty="0"/>
          </a:p>
        </p:txBody>
      </p:sp>
      <p:sp>
        <p:nvSpPr>
          <p:cNvPr id="100" name="TextBox 99"/>
          <p:cNvSpPr txBox="1"/>
          <p:nvPr/>
        </p:nvSpPr>
        <p:spPr>
          <a:xfrm>
            <a:off x="5155699" y="6141013"/>
            <a:ext cx="661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10: Flow between gen and load is disregarded, </a:t>
            </a:r>
          </a:p>
          <a:p>
            <a:pPr algn="ctr"/>
            <a:r>
              <a:rPr lang="en-US" sz="1200" dirty="0" smtClean="0"/>
              <a:t>only concerned with added benefit of ES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1349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88" grpId="0"/>
      <p:bldP spid="10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ES Net Ability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0" y="1306830"/>
                <a:ext cx="6986588" cy="3223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charset="0"/>
                  <a:buChar char="•"/>
                </a:pPr>
                <a:r>
                  <a:rPr lang="en-US" altLang="zh-CN" sz="2000" dirty="0" smtClean="0"/>
                  <a:t>Need to calculate the capacity and equivalent impedance for every generator-ES-load combination.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 smtClean="0"/>
                  <a:t>The equivalent impedance and capacity between generator and ES and between ES and load are in series.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 smtClean="0"/>
                  <a:t>For equivalent impedance, they can be added together since they are in series.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𝑒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𝑔𝑒𝑑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 charset="0"/>
                            <a:ea typeface="DengXian" panose="02010600030101010101" pitchFamily="2" charset="-122"/>
                            <a:cs typeface="Apple Chancery" panose="03020702040506060504" pitchFamily="66" charset="-79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 Chancery" panose="03020702040506060504" pitchFamily="66" charset="-79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  <a:ea typeface="DengXian" panose="02010600030101010101" pitchFamily="2" charset="-122"/>
                            <a:cs typeface="Apple Chancery" panose="03020702040506060504" pitchFamily="66" charset="-79"/>
                          </a:rPr>
                          <m:t>e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  <a:ea typeface="DengXian" panose="02010600030101010101" pitchFamily="2" charset="-122"/>
                            <a:cs typeface="Apple Chancery" panose="03020702040506060504" pitchFamily="66" charset="-79"/>
                          </a:rPr>
                          <m:t>ge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DengXian" panose="02010600030101010101" pitchFamily="2" charset="-122"/>
                        <a:cs typeface="Apple Chancery" panose="03020702040506060504" pitchFamily="66" charset="-79"/>
                      </a:rPr>
                      <m:t>+</m:t>
                    </m:r>
                    <m:sSubSup>
                      <m:sSubSupPr>
                        <m:ctrlPr>
                          <a:rPr lang="en-US" sz="2000" i="1">
                            <a:latin typeface="Cambria Math" charset="0"/>
                            <a:ea typeface="DengXian" panose="02010600030101010101" pitchFamily="2" charset="-122"/>
                            <a:cs typeface="Apple Chancery" panose="03020702040506060504" pitchFamily="66" charset="-79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 Chancery" panose="03020702040506060504" pitchFamily="66" charset="-79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 Chancery" panose="03020702040506060504" pitchFamily="66" charset="-79"/>
                          </a:rPr>
                          <m:t>e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000">
                            <a:latin typeface="Cambria Math" charset="0"/>
                            <a:ea typeface="DengXian" panose="02010600030101010101" pitchFamily="2" charset="-122"/>
                            <a:cs typeface="Apple Chancery" panose="03020702040506060504" pitchFamily="66" charset="-79"/>
                          </a:rPr>
                          <m:t>e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pple Chancery" panose="03020702040506060504" pitchFamily="66" charset="-79"/>
                          </a:rPr>
                          <m:t>d</m:t>
                        </m:r>
                      </m:sup>
                    </m:sSubSup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06830"/>
                <a:ext cx="6986588" cy="3223896"/>
              </a:xfrm>
              <a:prstGeom prst="rect">
                <a:avLst/>
              </a:prstGeom>
              <a:blipFill rotWithShape="0">
                <a:blip r:embed="rId2"/>
                <a:stretch>
                  <a:fillRect t="-945" b="-1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6820682" y="2436585"/>
            <a:ext cx="5021787" cy="2146326"/>
            <a:chOff x="7052910" y="2480128"/>
            <a:chExt cx="5021787" cy="2146326"/>
          </a:xfrm>
        </p:grpSpPr>
        <p:grpSp>
          <p:nvGrpSpPr>
            <p:cNvPr id="25" name="Group 24"/>
            <p:cNvGrpSpPr>
              <a:grpSpLocks noChangeAspect="1"/>
            </p:cNvGrpSpPr>
            <p:nvPr/>
          </p:nvGrpSpPr>
          <p:grpSpPr>
            <a:xfrm>
              <a:off x="7252570" y="2480128"/>
              <a:ext cx="4595053" cy="1552027"/>
              <a:chOff x="5688671" y="4308795"/>
              <a:chExt cx="5708015" cy="1927942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5688671" y="5076137"/>
                <a:ext cx="5708015" cy="1160600"/>
                <a:chOff x="0" y="769357"/>
                <a:chExt cx="5708606" cy="1160889"/>
              </a:xfrm>
            </p:grpSpPr>
            <p:cxnSp>
              <p:nvCxnSpPr>
                <p:cNvPr id="29" name="Straight Connector 28"/>
                <p:cNvCxnSpPr/>
                <p:nvPr/>
              </p:nvCxnSpPr>
              <p:spPr>
                <a:xfrm flipH="1">
                  <a:off x="227023" y="1551327"/>
                  <a:ext cx="53975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Oval 29"/>
                <p:cNvSpPr>
                  <a:spLocks noChangeAspect="1"/>
                </p:cNvSpPr>
                <p:nvPr/>
              </p:nvSpPr>
              <p:spPr>
                <a:xfrm>
                  <a:off x="0" y="1437815"/>
                  <a:ext cx="215900" cy="2159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38100" cap="flat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324000" tIns="0" rIns="9144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 flipH="1">
                  <a:off x="2207172" y="1557633"/>
                  <a:ext cx="53975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Oval 31"/>
                <p:cNvSpPr>
                  <a:spLocks noChangeAspect="1"/>
                </p:cNvSpPr>
                <p:nvPr/>
              </p:nvSpPr>
              <p:spPr>
                <a:xfrm>
                  <a:off x="2749506" y="1444121"/>
                  <a:ext cx="215900" cy="2159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38100" cap="flat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324000" tIns="0" rIns="9144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769357" y="1210791"/>
                  <a:ext cx="1439545" cy="719455"/>
                </a:xfrm>
                <a:prstGeom prst="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3512557" y="1198179"/>
                  <a:ext cx="1439545" cy="719455"/>
                </a:xfrm>
                <a:prstGeom prst="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cxnSp>
              <p:nvCxnSpPr>
                <p:cNvPr id="35" name="Straight Connector 34"/>
                <p:cNvCxnSpPr/>
                <p:nvPr/>
              </p:nvCxnSpPr>
              <p:spPr>
                <a:xfrm flipH="1">
                  <a:off x="2970223" y="1557633"/>
                  <a:ext cx="53975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 flipH="1">
                  <a:off x="4956679" y="1551327"/>
                  <a:ext cx="53975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Oval 36"/>
                <p:cNvSpPr>
                  <a:spLocks noChangeAspect="1"/>
                </p:cNvSpPr>
                <p:nvPr/>
              </p:nvSpPr>
              <p:spPr>
                <a:xfrm>
                  <a:off x="5492706" y="1437815"/>
                  <a:ext cx="215900" cy="2159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38100" cap="flat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324000" tIns="0" rIns="9144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Arc 37"/>
                <p:cNvSpPr/>
                <p:nvPr/>
              </p:nvSpPr>
              <p:spPr>
                <a:xfrm>
                  <a:off x="548640" y="769357"/>
                  <a:ext cx="1859915" cy="1050290"/>
                </a:xfrm>
                <a:prstGeom prst="arc">
                  <a:avLst>
                    <a:gd name="adj1" fmla="val 12010240"/>
                    <a:gd name="adj2" fmla="val 20420728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2282847" y="1015299"/>
                  <a:ext cx="125883" cy="115504"/>
                </a:xfrm>
                <a:prstGeom prst="straightConnector1">
                  <a:avLst/>
                </a:prstGeom>
                <a:ln w="38100" cap="rnd">
                  <a:solidFill>
                    <a:srgbClr val="FF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Arc 39"/>
                <p:cNvSpPr/>
                <p:nvPr/>
              </p:nvSpPr>
              <p:spPr>
                <a:xfrm>
                  <a:off x="3266615" y="769357"/>
                  <a:ext cx="1859915" cy="1050290"/>
                </a:xfrm>
                <a:prstGeom prst="arc">
                  <a:avLst>
                    <a:gd name="adj1" fmla="val 12010240"/>
                    <a:gd name="adj2" fmla="val 20420728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cxnSp>
              <p:nvCxnSpPr>
                <p:cNvPr id="41" name="Straight Arrow Connector 40"/>
                <p:cNvCxnSpPr/>
                <p:nvPr/>
              </p:nvCxnSpPr>
              <p:spPr>
                <a:xfrm>
                  <a:off x="4981903" y="1015299"/>
                  <a:ext cx="125511" cy="136372"/>
                </a:xfrm>
                <a:prstGeom prst="straightConnector1">
                  <a:avLst/>
                </a:prstGeom>
                <a:ln w="38100" cap="rnd">
                  <a:solidFill>
                    <a:srgbClr val="FF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 Box 36"/>
                  <p:cNvSpPr txBox="1"/>
                  <p:nvPr/>
                </p:nvSpPr>
                <p:spPr>
                  <a:xfrm>
                    <a:off x="6118735" y="4309440"/>
                    <a:ext cx="2230143" cy="763244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e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ge</m:t>
                              </m:r>
                            </m:sup>
                          </m:sSubSup>
                          <m:r>
                            <a:rPr lang="en-US" sz="20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pple Chancery" panose="03020702040506060504" pitchFamily="66" charset="-79"/>
                            </a:rPr>
                            <m:t> &amp;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e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ge</m:t>
                              </m:r>
                            </m:sup>
                          </m:sSubSup>
                        </m:oMath>
                      </m:oMathPara>
                    </a14:m>
                    <a:endParaRPr lang="en-US" sz="1200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8735" y="4309440"/>
                    <a:ext cx="2230143" cy="76324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45545" b="-65347"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 Box 37"/>
                  <p:cNvSpPr txBox="1"/>
                  <p:nvPr/>
                </p:nvSpPr>
                <p:spPr>
                  <a:xfrm>
                    <a:off x="8822382" y="4308795"/>
                    <a:ext cx="2230143" cy="763244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e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e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d</m:t>
                              </m:r>
                            </m:sup>
                          </m:sSubSup>
                          <m:r>
                            <a:rPr lang="en-US" sz="20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pple Chancery" panose="03020702040506060504" pitchFamily="66" charset="-79"/>
                            </a:rPr>
                            <m:t> &amp;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e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e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d</m:t>
                              </m:r>
                            </m:sup>
                          </m:sSubSup>
                        </m:oMath>
                      </m:oMathPara>
                    </a14:m>
                    <a:endParaRPr lang="en-US" sz="1600" dirty="0"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 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2382" y="4308795"/>
                    <a:ext cx="2230143" cy="76324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45545" b="-65347"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2" name="TextBox 41"/>
            <p:cNvSpPr txBox="1">
              <a:spLocks noChangeAspect="1"/>
            </p:cNvSpPr>
            <p:nvPr/>
          </p:nvSpPr>
          <p:spPr>
            <a:xfrm>
              <a:off x="9277414" y="3871913"/>
              <a:ext cx="6060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smtClean="0"/>
                <a:t>e</a:t>
              </a:r>
              <a:endParaRPr lang="en-US" sz="2000" b="1" baseline="-25000" dirty="0" smtClean="0"/>
            </a:p>
            <a:p>
              <a:pPr algn="ctr"/>
              <a:endParaRPr lang="en-US" sz="2000" b="1" dirty="0"/>
            </a:p>
          </p:txBody>
        </p:sp>
        <p:sp>
          <p:nvSpPr>
            <p:cNvPr id="43" name="TextBox 42"/>
            <p:cNvSpPr txBox="1">
              <a:spLocks noChangeAspect="1"/>
            </p:cNvSpPr>
            <p:nvPr/>
          </p:nvSpPr>
          <p:spPr>
            <a:xfrm>
              <a:off x="7052910" y="3855560"/>
              <a:ext cx="606017" cy="770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g</a:t>
              </a:r>
              <a:endParaRPr lang="en-US" sz="2000" b="1" baseline="-25000" dirty="0" smtClean="0"/>
            </a:p>
            <a:p>
              <a:pPr algn="ctr"/>
              <a:endParaRPr lang="en-US" sz="2000" b="1" dirty="0"/>
            </a:p>
          </p:txBody>
        </p:sp>
        <p:sp>
          <p:nvSpPr>
            <p:cNvPr id="44" name="TextBox 43"/>
            <p:cNvSpPr txBox="1">
              <a:spLocks noChangeAspect="1"/>
            </p:cNvSpPr>
            <p:nvPr/>
          </p:nvSpPr>
          <p:spPr>
            <a:xfrm>
              <a:off x="11468680" y="3887807"/>
              <a:ext cx="606017" cy="43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</a:t>
              </a:r>
              <a:endParaRPr lang="en-US" sz="2000" b="1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106812" y="4358317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10: Capacity and equivalent impedance can be treated as elements in series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909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ES Net Ability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0" y="1306830"/>
                <a:ext cx="6986588" cy="4094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 smtClean="0"/>
                  <a:t>To calculate capacity in series, must consider the capacity from g to e, and from e to d, as well as ES capacity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𝐶</m:t>
                    </m:r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𝐸</m:t>
                        </m:r>
                      </m:num>
                      <m:den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den>
                    </m:f>
                    <m:r>
                      <a:rPr lang="en-US" sz="2000" b="0" i="0" smtClean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2000" dirty="0" smtClean="0"/>
                  <a:t>   The capacity from g to d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𝑡</m:t>
                    </m:r>
                    <m:r>
                      <a:rPr lang="en-US" sz="2000" b="0" i="1" smtClean="0">
                        <a:latin typeface="Cambria Math" charset="0"/>
                      </a:rPr>
                      <m:t>= 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𝑐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/>
                  <a:t>   the total time </a:t>
                </a:r>
                <a:r>
                  <a:rPr lang="en-US" sz="2000" dirty="0" smtClean="0"/>
                  <a:t>from g to d equals the charge 		      time and discharge time of ES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 smtClean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𝑒</m:t>
                        </m:r>
                      </m:sub>
                      <m:sup>
                        <m:r>
                          <a:rPr lang="en-US" sz="2000" i="1">
                            <a:latin typeface="Cambria Math" charset="0"/>
                          </a:rPr>
                          <m:t>𝑔𝑒𝑑</m:t>
                        </m:r>
                      </m:sup>
                    </m:sSubSup>
                    <m:r>
                      <a:rPr lang="en-US" sz="20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charset="0"/>
                          </a:rPr>
                          <m:t>𝐸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 smtClean="0"/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 smtClean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</a:rPr>
                          <m:t>𝑒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</a:rPr>
                          <m:t>𝑔𝑒𝑑</m:t>
                        </m:r>
                      </m:sup>
                    </m:sSubSup>
                    <m:r>
                      <a:rPr lang="en-US" sz="20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charset="0"/>
                          </a:rPr>
                          <m:t>𝐸</m:t>
                        </m:r>
                      </m:num>
                      <m:den>
                        <m:f>
                          <m:fPr>
                            <m:ctrlPr>
                              <a:rPr lang="mr-IN" sz="200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charset="0"/>
                              </a:rPr>
                              <m:t>𝐸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2000" i="1"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sz="200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charset="0"/>
                              </a:rPr>
                              <m:t>𝐸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mr-IN" sz="20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2000" i="1">
                            <a:latin typeface="Cambria Math" charset="0"/>
                          </a:rPr>
                          <m:t>+</m:t>
                        </m:r>
                        <m:f>
                          <m:fPr>
                            <m:ctrlPr>
                              <a:rPr lang="mr-IN" sz="20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06830"/>
                <a:ext cx="6986588" cy="4094711"/>
              </a:xfrm>
              <a:prstGeom prst="rect">
                <a:avLst/>
              </a:prstGeom>
              <a:blipFill rotWithShape="0">
                <a:blip r:embed="rId2"/>
                <a:stretch>
                  <a:fillRect t="-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6820682" y="2436585"/>
            <a:ext cx="5021787" cy="2146326"/>
            <a:chOff x="7052910" y="2480128"/>
            <a:chExt cx="5021787" cy="2146326"/>
          </a:xfrm>
        </p:grpSpPr>
        <p:grpSp>
          <p:nvGrpSpPr>
            <p:cNvPr id="42" name="Group 41"/>
            <p:cNvGrpSpPr>
              <a:grpSpLocks noChangeAspect="1"/>
            </p:cNvGrpSpPr>
            <p:nvPr/>
          </p:nvGrpSpPr>
          <p:grpSpPr>
            <a:xfrm>
              <a:off x="7252570" y="2480128"/>
              <a:ext cx="4595053" cy="1552027"/>
              <a:chOff x="5688671" y="4308795"/>
              <a:chExt cx="5708015" cy="1927942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5688671" y="5076137"/>
                <a:ext cx="5708015" cy="1160600"/>
                <a:chOff x="0" y="769357"/>
                <a:chExt cx="5708606" cy="1160889"/>
              </a:xfrm>
            </p:grpSpPr>
            <p:cxnSp>
              <p:nvCxnSpPr>
                <p:cNvPr id="49" name="Straight Connector 48"/>
                <p:cNvCxnSpPr/>
                <p:nvPr/>
              </p:nvCxnSpPr>
              <p:spPr>
                <a:xfrm flipH="1">
                  <a:off x="227023" y="1551327"/>
                  <a:ext cx="53975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Oval 49"/>
                <p:cNvSpPr>
                  <a:spLocks noChangeAspect="1"/>
                </p:cNvSpPr>
                <p:nvPr/>
              </p:nvSpPr>
              <p:spPr>
                <a:xfrm>
                  <a:off x="0" y="1437815"/>
                  <a:ext cx="215900" cy="2159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38100" cap="flat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324000" tIns="0" rIns="9144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cxnSp>
              <p:nvCxnSpPr>
                <p:cNvPr id="51" name="Straight Connector 50"/>
                <p:cNvCxnSpPr/>
                <p:nvPr/>
              </p:nvCxnSpPr>
              <p:spPr>
                <a:xfrm flipH="1">
                  <a:off x="2207172" y="1557633"/>
                  <a:ext cx="53975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Oval 51"/>
                <p:cNvSpPr>
                  <a:spLocks noChangeAspect="1"/>
                </p:cNvSpPr>
                <p:nvPr/>
              </p:nvSpPr>
              <p:spPr>
                <a:xfrm>
                  <a:off x="2749506" y="1444121"/>
                  <a:ext cx="215900" cy="2159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38100" cap="flat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324000" tIns="0" rIns="9144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3" name="Rectangle 52"/>
                <p:cNvSpPr/>
                <p:nvPr/>
              </p:nvSpPr>
              <p:spPr>
                <a:xfrm>
                  <a:off x="769357" y="1210791"/>
                  <a:ext cx="1439545" cy="719455"/>
                </a:xfrm>
                <a:prstGeom prst="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3512557" y="1198179"/>
                  <a:ext cx="1439545" cy="719455"/>
                </a:xfrm>
                <a:prstGeom prst="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cxnSp>
              <p:nvCxnSpPr>
                <p:cNvPr id="55" name="Straight Connector 54"/>
                <p:cNvCxnSpPr/>
                <p:nvPr/>
              </p:nvCxnSpPr>
              <p:spPr>
                <a:xfrm flipH="1">
                  <a:off x="2970223" y="1557633"/>
                  <a:ext cx="53975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flipH="1">
                  <a:off x="4956679" y="1551327"/>
                  <a:ext cx="53975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Oval 56"/>
                <p:cNvSpPr>
                  <a:spLocks noChangeAspect="1"/>
                </p:cNvSpPr>
                <p:nvPr/>
              </p:nvSpPr>
              <p:spPr>
                <a:xfrm>
                  <a:off x="5492706" y="1437815"/>
                  <a:ext cx="215900" cy="21590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38100" cap="flat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324000" tIns="0" rIns="9144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Arc 57"/>
                <p:cNvSpPr/>
                <p:nvPr/>
              </p:nvSpPr>
              <p:spPr>
                <a:xfrm>
                  <a:off x="548640" y="769357"/>
                  <a:ext cx="1859915" cy="1050290"/>
                </a:xfrm>
                <a:prstGeom prst="arc">
                  <a:avLst>
                    <a:gd name="adj1" fmla="val 12010240"/>
                    <a:gd name="adj2" fmla="val 20420728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cxnSp>
              <p:nvCxnSpPr>
                <p:cNvPr id="59" name="Straight Arrow Connector 58"/>
                <p:cNvCxnSpPr/>
                <p:nvPr/>
              </p:nvCxnSpPr>
              <p:spPr>
                <a:xfrm>
                  <a:off x="2282847" y="1015299"/>
                  <a:ext cx="125883" cy="115504"/>
                </a:xfrm>
                <a:prstGeom prst="straightConnector1">
                  <a:avLst/>
                </a:prstGeom>
                <a:ln w="38100" cap="rnd">
                  <a:solidFill>
                    <a:srgbClr val="FF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Arc 59"/>
                <p:cNvSpPr/>
                <p:nvPr/>
              </p:nvSpPr>
              <p:spPr>
                <a:xfrm>
                  <a:off x="3266615" y="769357"/>
                  <a:ext cx="1859915" cy="1050290"/>
                </a:xfrm>
                <a:prstGeom prst="arc">
                  <a:avLst>
                    <a:gd name="adj1" fmla="val 12010240"/>
                    <a:gd name="adj2" fmla="val 20420728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cxnSp>
              <p:nvCxnSpPr>
                <p:cNvPr id="61" name="Straight Arrow Connector 60"/>
                <p:cNvCxnSpPr/>
                <p:nvPr/>
              </p:nvCxnSpPr>
              <p:spPr>
                <a:xfrm>
                  <a:off x="4981903" y="1015299"/>
                  <a:ext cx="125511" cy="136372"/>
                </a:xfrm>
                <a:prstGeom prst="straightConnector1">
                  <a:avLst/>
                </a:prstGeom>
                <a:ln w="38100" cap="rnd">
                  <a:solidFill>
                    <a:srgbClr val="FF0000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 Box 36"/>
                  <p:cNvSpPr txBox="1"/>
                  <p:nvPr/>
                </p:nvSpPr>
                <p:spPr>
                  <a:xfrm>
                    <a:off x="6118735" y="4309440"/>
                    <a:ext cx="2230143" cy="763244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e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ge</m:t>
                              </m:r>
                            </m:sup>
                          </m:sSubSup>
                          <m:r>
                            <a:rPr lang="en-US" sz="20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pple Chancery" panose="03020702040506060504" pitchFamily="66" charset="-79"/>
                            </a:rPr>
                            <m:t> &amp;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e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ge</m:t>
                              </m:r>
                            </m:sup>
                          </m:sSubSup>
                        </m:oMath>
                      </m:oMathPara>
                    </a14:m>
                    <a:endParaRPr lang="en-US" sz="1200" dirty="0">
                      <a:effectLst/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 Box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8735" y="4309440"/>
                    <a:ext cx="2230143" cy="76324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t="-45545" b="-65347"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 Box 37"/>
                  <p:cNvSpPr txBox="1"/>
                  <p:nvPr/>
                </p:nvSpPr>
                <p:spPr>
                  <a:xfrm>
                    <a:off x="8822382" y="4308795"/>
                    <a:ext cx="2230143" cy="763244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Z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e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e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d</m:t>
                              </m:r>
                            </m:sup>
                          </m:sSubSup>
                          <m:r>
                            <a:rPr lang="en-US" sz="20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pple Chancery" panose="03020702040506060504" pitchFamily="66" charset="-79"/>
                            </a:rPr>
                            <m:t> &amp; 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e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e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Apple Chancery" panose="03020702040506060504" pitchFamily="66" charset="-79"/>
                                </a:rPr>
                                <m:t>d</m:t>
                              </m:r>
                            </m:sup>
                          </m:sSubSup>
                        </m:oMath>
                      </m:oMathPara>
                    </a14:m>
                    <a:endParaRPr lang="en-US" sz="1600" dirty="0">
                      <a:latin typeface="Calibri" panose="020F0502020204030204" pitchFamily="34" charset="0"/>
                      <a:ea typeface="DengXian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 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2382" y="4308795"/>
                    <a:ext cx="2230143" cy="763244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t="-45545" b="-65347"/>
                    </a:stretch>
                  </a:blipFill>
                  <a:ln w="63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3" name="TextBox 42"/>
            <p:cNvSpPr txBox="1">
              <a:spLocks noChangeAspect="1"/>
            </p:cNvSpPr>
            <p:nvPr/>
          </p:nvSpPr>
          <p:spPr>
            <a:xfrm>
              <a:off x="9277414" y="3871913"/>
              <a:ext cx="6060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smtClean="0"/>
                <a:t>e</a:t>
              </a:r>
              <a:endParaRPr lang="en-US" sz="2000" b="1" baseline="-25000" dirty="0" smtClean="0"/>
            </a:p>
            <a:p>
              <a:pPr algn="ctr"/>
              <a:endParaRPr lang="en-US" sz="2000" b="1" dirty="0"/>
            </a:p>
          </p:txBody>
        </p:sp>
        <p:sp>
          <p:nvSpPr>
            <p:cNvPr id="44" name="TextBox 43"/>
            <p:cNvSpPr txBox="1">
              <a:spLocks noChangeAspect="1"/>
            </p:cNvSpPr>
            <p:nvPr/>
          </p:nvSpPr>
          <p:spPr>
            <a:xfrm>
              <a:off x="7052910" y="3855560"/>
              <a:ext cx="606017" cy="770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g</a:t>
              </a:r>
              <a:endParaRPr lang="en-US" sz="2000" b="1" baseline="-25000" dirty="0" smtClean="0"/>
            </a:p>
            <a:p>
              <a:pPr algn="ctr"/>
              <a:endParaRPr lang="en-US" sz="2000" b="1" dirty="0"/>
            </a:p>
          </p:txBody>
        </p:sp>
        <p:sp>
          <p:nvSpPr>
            <p:cNvPr id="45" name="TextBox 44"/>
            <p:cNvSpPr txBox="1">
              <a:spLocks noChangeAspect="1"/>
            </p:cNvSpPr>
            <p:nvPr/>
          </p:nvSpPr>
          <p:spPr>
            <a:xfrm>
              <a:off x="11468680" y="3887807"/>
              <a:ext cx="606017" cy="435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</a:t>
              </a:r>
              <a:endParaRPr lang="en-US" sz="2000" b="1" dirty="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6106812" y="4358317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11: Capacity and equivalent impedance can be treated as elements in series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02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Betweenness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1306830"/>
                <a:ext cx="5543550" cy="5310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 smtClean="0"/>
                  <a:t>The original betweenness equation determined the likelihood a bus was located along the shortest path between a generator and load.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 smtClean="0"/>
                  <a:t>Is similar to Kirchhoff’s Current Law, where currents in and out of each node are summed, and divided by 2.  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/>
                  <a:t>B</a:t>
                </a:r>
                <a:r>
                  <a:rPr lang="en-US" sz="2000" dirty="0" smtClean="0"/>
                  <a:t>etweenness </a:t>
                </a:r>
                <a:r>
                  <a:rPr lang="en-US" sz="2000" dirty="0"/>
                  <a:t>equation</a:t>
                </a:r>
              </a:p>
              <a:p>
                <a:pPr marL="1200150" lvl="2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1200150" lvl="2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𝑇</m:t>
                    </m:r>
                    <m:r>
                      <a:rPr lang="en-US" sz="20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charset="0"/>
                          </a:rPr>
                          <m:t>𝑔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i="1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mr-IN" sz="20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charset="0"/>
                                  </a:rPr>
                                  <m:t>𝑔𝑑</m:t>
                                </m:r>
                              </m:sup>
                            </m:sSup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i="1">
                                <a:latin typeface="Cambria Math" charset="0"/>
                              </a:rPr>
                              <m:t>𝑙</m:t>
                            </m:r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𝐿</m:t>
                            </m:r>
                          </m:sub>
                          <m:sup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r-HR" sz="20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𝑔𝑑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/>
                  <a:t>Modified betweenness </a:t>
                </a:r>
                <a:r>
                  <a:rPr lang="en-US" sz="2000" dirty="0" smtClean="0"/>
                  <a:t>equation for ES</a:t>
                </a: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1200150" lvl="2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𝑇</m:t>
                    </m:r>
                    <m:r>
                      <a:rPr lang="en-US" sz="20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𝐺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charset="0"/>
                          </a:rPr>
                          <m:t>𝑔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i="1">
                                <a:latin typeface="Cambria Math" charset="0"/>
                              </a:rPr>
                              <m:t>𝑑</m:t>
                            </m:r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𝐷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mr-IN" sz="20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𝐶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charset="0"/>
                                  </a:rPr>
                                  <m:t>𝑔𝑑</m:t>
                                </m:r>
                              </m:sup>
                            </m:sSup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i="1">
                                <a:latin typeface="Cambria Math" charset="0"/>
                              </a:rPr>
                              <m:t>𝑙</m:t>
                            </m:r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𝐿</m:t>
                            </m:r>
                          </m:sub>
                          <m:sup/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hr-HR" sz="20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𝑙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charset="0"/>
                                      </a:rPr>
                                      <m:t>𝑔𝑑</m:t>
                                    </m:r>
                                  </m:sup>
                                </m:sSubSup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06830"/>
                <a:ext cx="5543550" cy="5310621"/>
              </a:xfrm>
              <a:prstGeom prst="rect">
                <a:avLst/>
              </a:prstGeom>
              <a:blipFill rotWithShape="0">
                <a:blip r:embed="rId2"/>
                <a:stretch>
                  <a:fillRect t="-573" r="-1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6438691" y="1665160"/>
            <a:ext cx="4914253" cy="2589432"/>
            <a:chOff x="66612" y="454173"/>
            <a:chExt cx="4914834" cy="2589472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193780" y="593452"/>
              <a:ext cx="2336400" cy="1168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93780" y="1762188"/>
              <a:ext cx="2340000" cy="117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2531253" y="593452"/>
              <a:ext cx="0" cy="234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66612" y="1622909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391974" y="454173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391974" y="2791645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531253" y="587396"/>
              <a:ext cx="2450193" cy="2343192"/>
              <a:chOff x="2531253" y="587396"/>
              <a:chExt cx="2450193" cy="2343192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V="1">
                <a:off x="2531253" y="1762188"/>
                <a:ext cx="2336800" cy="1168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31253" y="587396"/>
                <a:ext cx="2340000" cy="117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4729446" y="1622909"/>
                <a:ext cx="252000" cy="25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Box 27"/>
          <p:cNvSpPr txBox="1"/>
          <p:nvPr/>
        </p:nvSpPr>
        <p:spPr>
          <a:xfrm>
            <a:off x="8370346" y="4270893"/>
            <a:ext cx="1017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3</a:t>
            </a:r>
            <a:endParaRPr lang="en-US" sz="2000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6875223" y="1675602"/>
            <a:ext cx="1618585" cy="775708"/>
          </a:xfrm>
          <a:prstGeom prst="straightConnector1">
            <a:avLst/>
          </a:prstGeom>
          <a:ln w="76200">
            <a:solidFill>
              <a:srgbClr val="FF00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9421451" y="1684746"/>
            <a:ext cx="1535853" cy="737853"/>
          </a:xfrm>
          <a:prstGeom prst="straightConnector1">
            <a:avLst/>
          </a:prstGeom>
          <a:ln w="101600">
            <a:solidFill>
              <a:srgbClr val="FF00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9382799" y="3484212"/>
            <a:ext cx="1618585" cy="775708"/>
          </a:xfrm>
          <a:prstGeom prst="straightConnector1">
            <a:avLst/>
          </a:prstGeom>
          <a:ln w="1587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823912" y="3461321"/>
            <a:ext cx="1535853" cy="737853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9148006" y="2195346"/>
            <a:ext cx="10057" cy="1591367"/>
          </a:xfrm>
          <a:prstGeom prst="straightConnector1">
            <a:avLst/>
          </a:prstGeom>
          <a:ln w="222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328401" y="1200319"/>
            <a:ext cx="1139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2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998767" y="2466201"/>
            <a:ext cx="1139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1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0662527" y="2426578"/>
            <a:ext cx="1139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4</a:t>
            </a:r>
            <a:endParaRPr lang="en-US" sz="20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813545" y="1623991"/>
            <a:ext cx="1139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0.6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6792209" y="3879511"/>
            <a:ext cx="1139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0.4</a:t>
            </a:r>
            <a:endParaRPr lang="en-US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8892281" y="2779183"/>
            <a:ext cx="1139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0.2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9904217" y="3919135"/>
            <a:ext cx="1139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0.2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9736577" y="1502071"/>
            <a:ext cx="1139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0.8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509698" y="5184819"/>
                <a:ext cx="6986588" cy="1284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𝐶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𝑔𝑑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0.6+0.2+0.8</m:t>
                          </m:r>
                        </m:e>
                      </m:d>
                    </m:oMath>
                  </m:oMathPara>
                </a14:m>
                <a:endParaRPr lang="en-US" sz="2000" b="0" dirty="0" smtClean="0"/>
              </a:p>
              <a:p>
                <a:endParaRPr lang="en-US" sz="20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𝑇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0.8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𝐶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𝑔𝑑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698" y="5184819"/>
                <a:ext cx="6986588" cy="12840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>
            <a:off x="11381874" y="2959769"/>
            <a:ext cx="697831" cy="8020"/>
          </a:xfrm>
          <a:prstGeom prst="straightConnector1">
            <a:avLst/>
          </a:prstGeom>
          <a:ln w="101600">
            <a:solidFill>
              <a:srgbClr val="FF00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5678906" y="2951748"/>
            <a:ext cx="697831" cy="8020"/>
          </a:xfrm>
          <a:prstGeom prst="straightConnector1">
            <a:avLst/>
          </a:prstGeom>
          <a:ln w="101600">
            <a:solidFill>
              <a:srgbClr val="FF00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276230" y="2363532"/>
            <a:ext cx="1139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1.0</a:t>
            </a: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11171704" y="2403638"/>
            <a:ext cx="1139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1.0</a:t>
            </a:r>
            <a:endParaRPr lang="en-US" sz="2000" dirty="0"/>
          </a:p>
        </p:txBody>
      </p:sp>
      <p:sp>
        <p:nvSpPr>
          <p:cNvPr id="43" name="TextBox 42"/>
          <p:cNvSpPr txBox="1"/>
          <p:nvPr/>
        </p:nvSpPr>
        <p:spPr>
          <a:xfrm>
            <a:off x="5576887" y="4735689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12: Betweenness calculation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0437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8" grpId="0"/>
      <p:bldP spid="4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Case Study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6156077" y="5921304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13: IEEE 30 test system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306830"/>
            <a:ext cx="69865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Determine the optimum ES site in IEEE test systems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 smtClean="0"/>
              <a:t>IEEE 30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 smtClean="0"/>
              <a:t>IEEE 118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 smtClean="0"/>
              <a:t>IEEE 300</a:t>
            </a:r>
          </a:p>
          <a:p>
            <a:pPr marL="1200150" lvl="2" indent="-285750">
              <a:buFont typeface="Arial" charset="0"/>
              <a:buChar char="•"/>
            </a:pP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Input data from IEEE test data files into a Matlab program</a:t>
            </a:r>
          </a:p>
          <a:p>
            <a:pPr marL="1200150" lvl="2" indent="-285750">
              <a:buFont typeface="Arial" charset="0"/>
              <a:buChar char="•"/>
            </a:pPr>
            <a:endParaRPr lang="en-US" sz="20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Program ranks each bus from best to worst for ES siting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 smtClean="0"/>
              <a:t>ES net ability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 smtClean="0"/>
              <a:t>Betweenness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691" y="1306830"/>
            <a:ext cx="4199883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9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Results</a:t>
            </a:r>
            <a:br>
              <a:rPr lang="en-US" altLang="zh-CN" sz="4800" dirty="0" smtClean="0"/>
            </a:br>
            <a:r>
              <a:rPr lang="en-US" altLang="zh-CN" sz="4800" dirty="0" smtClean="0"/>
              <a:t>Optimal ES Siting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9295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83" y="742950"/>
            <a:ext cx="5386431" cy="564333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IEEE 30 </a:t>
            </a:r>
            <a:r>
              <a:rPr lang="mr-IN" altLang="zh-CN" sz="4800" dirty="0" smtClean="0"/>
              <a:t>–</a:t>
            </a:r>
            <a:r>
              <a:rPr lang="en-US" altLang="zh-CN" sz="4800" dirty="0" smtClean="0"/>
              <a:t> Optimal ES Siting</a:t>
            </a:r>
            <a:endParaRPr lang="en-US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8229600" y="3178005"/>
            <a:ext cx="6986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ES net ability (red)    </a:t>
            </a:r>
            <a:r>
              <a:rPr lang="mr-IN" sz="2000" dirty="0" smtClean="0"/>
              <a:t>–</a:t>
            </a:r>
            <a:r>
              <a:rPr lang="en-US" sz="2000" dirty="0" smtClean="0"/>
              <a:t> Bus 6</a:t>
            </a:r>
          </a:p>
          <a:p>
            <a:endParaRPr lang="en-US" sz="2000" dirty="0" smtClean="0"/>
          </a:p>
          <a:p>
            <a:r>
              <a:rPr lang="en-US" sz="2000" dirty="0" smtClean="0"/>
              <a:t>Betweenness (blue)  </a:t>
            </a:r>
            <a:r>
              <a:rPr lang="mr-IN" sz="2000" dirty="0" smtClean="0"/>
              <a:t>–</a:t>
            </a:r>
            <a:r>
              <a:rPr lang="en-US" sz="2000" dirty="0" smtClean="0"/>
              <a:t> Bus 6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1277" y="6443818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14: IEEE 30 test system with optimal ES site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458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Project Targets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006757"/>
            <a:ext cx="12192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00400" lvl="6" indent="-457200">
              <a:buFont typeface="+mj-lt"/>
              <a:buAutoNum type="arabicPeriod"/>
            </a:pPr>
            <a:r>
              <a:rPr lang="en-US" sz="2000" dirty="0" smtClean="0"/>
              <a:t>Develop </a:t>
            </a:r>
            <a:r>
              <a:rPr lang="en-US" sz="2000" dirty="0"/>
              <a:t>new </a:t>
            </a:r>
            <a:r>
              <a:rPr lang="en-US" sz="2000" dirty="0" smtClean="0"/>
              <a:t>methods </a:t>
            </a:r>
            <a:r>
              <a:rPr lang="en-US" sz="2000" dirty="0"/>
              <a:t>to optimize ES performance</a:t>
            </a:r>
          </a:p>
          <a:p>
            <a:pPr marL="3657600" lvl="7" indent="-457200">
              <a:buFont typeface="Arial" charset="0"/>
              <a:buChar char="•"/>
            </a:pPr>
            <a:r>
              <a:rPr lang="en-US" sz="2000" dirty="0"/>
              <a:t>ES net ability</a:t>
            </a:r>
          </a:p>
          <a:p>
            <a:pPr marL="3657600" lvl="7" indent="-457200">
              <a:buFont typeface="Arial" charset="0"/>
              <a:buChar char="•"/>
            </a:pPr>
            <a:r>
              <a:rPr lang="en-US" sz="2000" dirty="0" smtClean="0"/>
              <a:t>Betweenness</a:t>
            </a:r>
          </a:p>
          <a:p>
            <a:pPr marL="3657600" lvl="7" indent="-457200">
              <a:buFont typeface="+mj-lt"/>
              <a:buAutoNum type="arabicPeriod"/>
            </a:pPr>
            <a:endParaRPr lang="en-US" sz="2000" dirty="0"/>
          </a:p>
          <a:p>
            <a:pPr marL="3200400" lvl="6" indent="-457200">
              <a:buFont typeface="+mj-lt"/>
              <a:buAutoNum type="arabicPeriod"/>
            </a:pPr>
            <a:r>
              <a:rPr lang="en-US" sz="2000" dirty="0"/>
              <a:t>Find the best location to install energy storage </a:t>
            </a:r>
            <a:r>
              <a:rPr lang="en-US" sz="2000" dirty="0" smtClean="0"/>
              <a:t>(ES) in </a:t>
            </a:r>
            <a:r>
              <a:rPr lang="en-US" sz="2000" dirty="0"/>
              <a:t>the </a:t>
            </a:r>
            <a:r>
              <a:rPr lang="en-US" sz="2000" dirty="0" smtClean="0"/>
              <a:t>grid</a:t>
            </a:r>
          </a:p>
          <a:p>
            <a:pPr marL="3200400" lvl="6" indent="-457200">
              <a:buFont typeface="+mj-lt"/>
              <a:buAutoNum type="arabicPeriod"/>
            </a:pPr>
            <a:endParaRPr lang="en-US" sz="2000" dirty="0"/>
          </a:p>
          <a:p>
            <a:pPr marL="3200400" lvl="6" indent="-457200">
              <a:buFont typeface="+mj-lt"/>
              <a:buAutoNum type="arabicPeriod"/>
            </a:pPr>
            <a:r>
              <a:rPr lang="en-US" sz="2000" dirty="0"/>
              <a:t>Determine which grids have superior structures for ES </a:t>
            </a:r>
            <a:r>
              <a:rPr lang="en-US" sz="2000" dirty="0" smtClean="0"/>
              <a:t>performance</a:t>
            </a:r>
          </a:p>
          <a:p>
            <a:pPr marL="3657600" lvl="7" indent="-457200">
              <a:buFont typeface="+mj-lt"/>
              <a:buAutoNum type="arabicPeriod"/>
            </a:pPr>
            <a:endParaRPr lang="en-US" sz="2000" dirty="0"/>
          </a:p>
          <a:p>
            <a:pPr marL="3200400" lvl="6" indent="-457200">
              <a:buFont typeface="+mj-lt"/>
              <a:buAutoNum type="arabicPeriod"/>
            </a:pPr>
            <a:r>
              <a:rPr lang="en-US" sz="2000" dirty="0"/>
              <a:t>Determine grid structure factors that influence ES performance</a:t>
            </a:r>
          </a:p>
          <a:p>
            <a:pPr marL="3657600" lvl="7" indent="-457200">
              <a:buFont typeface="Arial" charset="0"/>
              <a:buChar char="•"/>
            </a:pPr>
            <a:r>
              <a:rPr lang="en-US" sz="2000" dirty="0"/>
              <a:t>Capacity</a:t>
            </a:r>
          </a:p>
          <a:p>
            <a:pPr marL="3657600" lvl="7" indent="-457200">
              <a:buFont typeface="Arial" charset="0"/>
              <a:buChar char="•"/>
            </a:pPr>
            <a:r>
              <a:rPr lang="en-US" sz="2000" dirty="0"/>
              <a:t>Impedance </a:t>
            </a:r>
          </a:p>
          <a:p>
            <a:pPr marL="3657600" lvl="7" indent="-457200">
              <a:buFont typeface="Arial" charset="0"/>
              <a:buChar char="•"/>
            </a:pPr>
            <a:r>
              <a:rPr lang="en-US" sz="2000" dirty="0" smtClean="0"/>
              <a:t>Density</a:t>
            </a:r>
            <a:endParaRPr lang="en-US" sz="2000" dirty="0"/>
          </a:p>
          <a:p>
            <a:pPr marL="3657600" lvl="7" indent="-457200">
              <a:buFont typeface="Arial" charset="0"/>
              <a:buChar char="•"/>
            </a:pPr>
            <a:r>
              <a:rPr lang="en-US" sz="2000" dirty="0" smtClean="0"/>
              <a:t>Number of Lines</a:t>
            </a:r>
          </a:p>
          <a:p>
            <a:pPr marL="3657600" lvl="7" indent="-457200">
              <a:buFont typeface="+mj-lt"/>
              <a:buAutoNum type="arabicPeriod"/>
            </a:pPr>
            <a:endParaRPr lang="en-US" sz="2000" dirty="0"/>
          </a:p>
          <a:p>
            <a:pPr marL="3200400" lvl="6" indent="-457200">
              <a:buFont typeface="+mj-lt"/>
              <a:buAutoNum type="arabicPeriod"/>
            </a:pPr>
            <a:r>
              <a:rPr lang="en-US" sz="2000" dirty="0"/>
              <a:t>Provide suggestions to improve future grids for ES performance</a:t>
            </a:r>
          </a:p>
        </p:txBody>
      </p:sp>
    </p:spTree>
    <p:extLst>
      <p:ext uri="{BB962C8B-B14F-4D97-AF65-F5344CB8AC3E}">
        <p14:creationId xmlns:p14="http://schemas.microsoft.com/office/powerpoint/2010/main" val="7698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IEEE 118 </a:t>
            </a:r>
            <a:r>
              <a:rPr lang="mr-IN" altLang="zh-CN" sz="4800" dirty="0" smtClean="0"/>
              <a:t>–</a:t>
            </a:r>
            <a:r>
              <a:rPr lang="en-US" altLang="zh-CN" sz="4800" dirty="0" smtClean="0"/>
              <a:t> Optimal ES Siting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78" y="1025522"/>
            <a:ext cx="8232722" cy="51018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48700" y="3178005"/>
            <a:ext cx="6567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ES net ability (red)    </a:t>
            </a:r>
            <a:r>
              <a:rPr lang="mr-IN" sz="2000" dirty="0" smtClean="0"/>
              <a:t>–</a:t>
            </a:r>
            <a:r>
              <a:rPr lang="en-US" sz="2000" dirty="0" smtClean="0"/>
              <a:t> Bus 69</a:t>
            </a:r>
          </a:p>
          <a:p>
            <a:endParaRPr lang="en-US" sz="2000" dirty="0" smtClean="0"/>
          </a:p>
          <a:p>
            <a:r>
              <a:rPr lang="en-US" sz="2000" dirty="0" smtClean="0"/>
              <a:t>Betweenness (blue)  </a:t>
            </a:r>
            <a:r>
              <a:rPr lang="mr-IN" sz="2000" dirty="0" smtClean="0"/>
              <a:t>–</a:t>
            </a:r>
            <a:r>
              <a:rPr lang="en-US" sz="2000" dirty="0" smtClean="0"/>
              <a:t> Bus 65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77677" y="6255132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15: IEEE 118 test system with optimal ES sites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77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IEEE 300 </a:t>
            </a:r>
            <a:r>
              <a:rPr lang="mr-IN" altLang="zh-CN" sz="4800" dirty="0" smtClean="0"/>
              <a:t>–</a:t>
            </a:r>
            <a:r>
              <a:rPr lang="en-US" altLang="zh-CN" sz="4800" dirty="0" smtClean="0"/>
              <a:t> Optimal ES Siting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8839200" y="3178005"/>
            <a:ext cx="63769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ES net ability (red)    </a:t>
            </a:r>
            <a:r>
              <a:rPr lang="mr-IN" sz="2000" dirty="0" smtClean="0"/>
              <a:t>–</a:t>
            </a:r>
            <a:r>
              <a:rPr lang="en-US" sz="2000" dirty="0" smtClean="0"/>
              <a:t> Bus 3</a:t>
            </a:r>
          </a:p>
          <a:p>
            <a:endParaRPr lang="en-US" sz="2000" dirty="0" smtClean="0"/>
          </a:p>
          <a:p>
            <a:r>
              <a:rPr lang="en-US" sz="2000" dirty="0" smtClean="0"/>
              <a:t>Betweenness (blue)  </a:t>
            </a:r>
            <a:r>
              <a:rPr lang="mr-IN" sz="2000" dirty="0" smtClean="0"/>
              <a:t>–</a:t>
            </a:r>
            <a:r>
              <a:rPr lang="en-US" sz="2000" dirty="0" smtClean="0"/>
              <a:t> Bus 42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69" y="1423959"/>
            <a:ext cx="8409731" cy="45237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3791" y="6109989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16: IEEE 118 test system with optimal ES sites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3919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Why?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9267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Case Study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306830"/>
            <a:ext cx="60325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Observations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2000" b="1" dirty="0" smtClean="0"/>
              <a:t>Location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2000" dirty="0" smtClean="0"/>
              <a:t>Nodes in the center of the network tend to have higher ES net ability and betweenness</a:t>
            </a:r>
          </a:p>
          <a:p>
            <a:pPr marL="1657350" lvl="3" indent="-285750">
              <a:buFont typeface="Arial" charset="0"/>
              <a:buChar char="•"/>
            </a:pPr>
            <a:endParaRPr lang="en-US" sz="2000" dirty="0" smtClean="0"/>
          </a:p>
          <a:p>
            <a:pPr marL="1200150" lvl="2" indent="-285750">
              <a:buFont typeface="Arial" charset="0"/>
              <a:buChar char="•"/>
            </a:pPr>
            <a:r>
              <a:rPr lang="en-US" sz="2000" b="1" dirty="0" smtClean="0"/>
              <a:t>Number of connections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2000" dirty="0" smtClean="0"/>
              <a:t>Nodes connected to more lines tend to have </a:t>
            </a:r>
            <a:r>
              <a:rPr lang="en-US" sz="2000" dirty="0"/>
              <a:t>higher ES net ability and </a:t>
            </a:r>
            <a:r>
              <a:rPr lang="en-US" sz="2000" dirty="0" smtClean="0"/>
              <a:t>betweenness</a:t>
            </a:r>
          </a:p>
          <a:p>
            <a:pPr marL="1657350" lvl="3" indent="-285750">
              <a:buFont typeface="Arial" charset="0"/>
              <a:buChar char="•"/>
            </a:pP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The following results will only test ES net ability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484" y="786492"/>
            <a:ext cx="5220189" cy="54691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36763" y="6400275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17: IEEE 30 test system with optimal ES site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014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Location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306830"/>
                <a:ext cx="6032500" cy="5546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 smtClean="0"/>
                  <a:t>How to determine or quantify location?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 smtClean="0"/>
                  <a:t>Determine a nodes location relative to the other nodes in the network.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 smtClean="0"/>
                  <a:t>A function of the sum of the distances to all the other nodes in the network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 smtClean="0"/>
                  <a:t>Each line is equal to one unit in length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  <m:sup/>
                      <m:e>
                        <m:f>
                          <m:fPr>
                            <m:type m:val="skw"/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endParaRPr lang="en-US" sz="2000" dirty="0" smtClean="0"/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 smtClean="0"/>
                  <a:t>Plot ES net ability vs. location to see if there is a correlation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 smtClean="0"/>
                  <a:t>Higher location value leads to higher ES performance</a:t>
                </a:r>
                <a:endParaRPr lang="en-US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06830"/>
                <a:ext cx="6032500" cy="5546327"/>
              </a:xfrm>
              <a:prstGeom prst="rect">
                <a:avLst/>
              </a:prstGeom>
              <a:blipFill rotWithShape="0">
                <a:blip r:embed="rId2"/>
                <a:stretch>
                  <a:fillRect t="-549" b="-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1" y="2329849"/>
            <a:ext cx="4703762" cy="148967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6764324" y="3926105"/>
            <a:ext cx="1585913" cy="223382"/>
            <a:chOff x="6772275" y="4086225"/>
            <a:chExt cx="1585913" cy="223382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6772275" y="4086225"/>
              <a:ext cx="158591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772275" y="4086225"/>
              <a:ext cx="0" cy="22338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349326" y="4086225"/>
              <a:ext cx="0" cy="22338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18401314">
            <a:off x="6109405" y="2716813"/>
            <a:ext cx="1512000" cy="223382"/>
            <a:chOff x="6772275" y="4086225"/>
            <a:chExt cx="1585913" cy="223382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772275" y="4086225"/>
              <a:ext cx="1585913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772275" y="4086225"/>
              <a:ext cx="0" cy="22338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8349326" y="4086225"/>
              <a:ext cx="0" cy="22338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768444" y="4294909"/>
            <a:ext cx="3024000" cy="226683"/>
            <a:chOff x="6768444" y="4294909"/>
            <a:chExt cx="3024000" cy="226683"/>
          </a:xfrm>
        </p:grpSpPr>
        <p:cxnSp>
          <p:nvCxnSpPr>
            <p:cNvPr id="23" name="Straight Connector 22"/>
            <p:cNvCxnSpPr/>
            <p:nvPr/>
          </p:nvCxnSpPr>
          <p:spPr>
            <a:xfrm rot="10800000">
              <a:off x="6768444" y="4508388"/>
              <a:ext cx="3024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0800000">
              <a:off x="9779240" y="4298210"/>
              <a:ext cx="0" cy="22338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0800000">
              <a:off x="6782040" y="4294909"/>
              <a:ext cx="0" cy="22338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6775070" y="4610129"/>
            <a:ext cx="4428000" cy="232840"/>
            <a:chOff x="6775070" y="4610129"/>
            <a:chExt cx="4428000" cy="232840"/>
          </a:xfrm>
        </p:grpSpPr>
        <p:cxnSp>
          <p:nvCxnSpPr>
            <p:cNvPr id="28" name="Straight Connector 27"/>
            <p:cNvCxnSpPr/>
            <p:nvPr/>
          </p:nvCxnSpPr>
          <p:spPr>
            <a:xfrm rot="10800000">
              <a:off x="6775070" y="4833066"/>
              <a:ext cx="4428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0800000">
              <a:off x="11187989" y="4610129"/>
              <a:ext cx="0" cy="22338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0800000">
              <a:off x="6786472" y="4619587"/>
              <a:ext cx="0" cy="223382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877338" y="5381698"/>
                <a:ext cx="6032500" cy="14763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=2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type m:val="skw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type m:val="skw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b="0" dirty="0" smtClean="0"/>
              </a:p>
              <a:p>
                <a:pPr algn="ctr"/>
                <a:endParaRPr lang="en-US" sz="20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=2.36</m:t>
                      </m:r>
                    </m:oMath>
                  </m:oMathPara>
                </a14:m>
                <a:endParaRPr lang="en-US" sz="2000" dirty="0" smtClean="0"/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 smtClean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338" y="5381698"/>
                <a:ext cx="6032500" cy="147630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6009439" y="3618675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1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7261770" y="1915770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97265" y="3035579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3</a:t>
            </a:r>
            <a:endParaRPr lang="en-US" sz="2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9395369" y="3055457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4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806726" y="3062083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5</a:t>
            </a:r>
            <a:endParaRPr lang="en-US" sz="2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6281109" y="2353093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1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28639" y="4082502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1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017144" y="4446937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686379" y="4811372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3</a:t>
            </a:r>
            <a:endParaRPr 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989982" y="3917332"/>
                <a:ext cx="165652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000" b="0" i="1" dirty="0" smtClean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2.36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982" y="3917332"/>
                <a:ext cx="1656523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533861" y="3910706"/>
                <a:ext cx="165652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</a:rPr>
                        <m:t>𝑳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charset="0"/>
                            </a:rPr>
                            <m:t>𝟑</m:t>
                          </m:r>
                        </m:e>
                      </m:d>
                      <m:r>
                        <a:rPr lang="en-US" sz="2000" b="1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000" b="1" i="1" dirty="0" smtClean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</a:rPr>
                        <m:t>𝟑</m:t>
                      </m:r>
                      <m:r>
                        <a:rPr lang="en-US" sz="2000" b="1" i="1" smtClean="0">
                          <a:latin typeface="Cambria Math" charset="0"/>
                        </a:rPr>
                        <m:t>.</m:t>
                      </m:r>
                      <m:r>
                        <a:rPr lang="en-US" sz="2000" b="1" i="1" smtClean="0">
                          <a:latin typeface="Cambria Math" charset="0"/>
                        </a:rPr>
                        <m:t>𝟐𝟓</m:t>
                      </m:r>
                    </m:oMath>
                  </m:oMathPara>
                </a14:m>
                <a:endParaRPr lang="en-US" sz="2000" b="1" dirty="0" smtClean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861" y="3910706"/>
                <a:ext cx="1656523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8918714" y="3917332"/>
                <a:ext cx="165652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4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000" b="0" i="1" dirty="0" smtClean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2.50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714" y="3917332"/>
                <a:ext cx="1656523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0303566" y="3910706"/>
                <a:ext cx="165652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5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000" b="0" i="1" dirty="0" smtClean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1.22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566" y="3910706"/>
                <a:ext cx="1656523" cy="7078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7620001" y="1969263"/>
                <a:ext cx="165652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000" b="0" i="1" dirty="0" smtClean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2.36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1" y="1969263"/>
                <a:ext cx="1656523" cy="70788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04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2" grpId="1"/>
      <p:bldP spid="40" grpId="2"/>
      <p:bldP spid="40" grpId="3"/>
      <p:bldP spid="41" grpId="2"/>
      <p:bldP spid="41" grpId="3"/>
      <p:bldP spid="42" grpId="2"/>
      <p:bldP spid="42" grpId="3"/>
      <p:bldP spid="43" grpId="2"/>
      <p:bldP spid="43" grpId="3"/>
      <p:bldP spid="44" grpId="0"/>
      <p:bldP spid="45" grpId="0"/>
      <p:bldP spid="46" grpId="0"/>
      <p:bldP spid="47" grpId="0"/>
      <p:bldP spid="4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Number of Connections</a:t>
            </a:r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306830"/>
            <a:ext cx="60325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Sum the number of lines connected to each node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Plot ES net Ability vs. number of connections </a:t>
            </a:r>
            <a:r>
              <a:rPr lang="en-US" sz="2000" dirty="0"/>
              <a:t>to see if there is a </a:t>
            </a:r>
            <a:r>
              <a:rPr lang="en-US" sz="2000" dirty="0" smtClean="0"/>
              <a:t>correlation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More connections leads </a:t>
            </a:r>
            <a:r>
              <a:rPr lang="en-US" sz="2000" dirty="0"/>
              <a:t>to higher ES performance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endParaRPr lang="en-US" sz="2000" dirty="0" smtClean="0"/>
          </a:p>
          <a:p>
            <a:pPr marL="742950" lvl="1" indent="-285750">
              <a:buFont typeface="Arial" charset="0"/>
              <a:buChar char="•"/>
            </a:pPr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1" y="2329849"/>
            <a:ext cx="4703762" cy="1489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09439" y="3618675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1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261770" y="1915770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97265" y="3035579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3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395369" y="3055457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06726" y="3062083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5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89982" y="3917332"/>
                <a:ext cx="16565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2000" b="0" i="1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982" y="3917332"/>
                <a:ext cx="1656523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533861" y="3910706"/>
                <a:ext cx="16565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charset="0"/>
                        </a:rPr>
                        <m:t>𝑵</m:t>
                      </m:r>
                      <m:d>
                        <m:dPr>
                          <m:ctrlPr>
                            <a:rPr lang="en-US" sz="20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charset="0"/>
                            </a:rPr>
                            <m:t>𝟑</m:t>
                          </m:r>
                        </m:e>
                      </m:d>
                      <m:r>
                        <a:rPr lang="en-US" sz="2000" b="1" i="1" smtClean="0">
                          <a:latin typeface="Cambria Math" charset="0"/>
                        </a:rPr>
                        <m:t>=</m:t>
                      </m:r>
                      <m:r>
                        <a:rPr lang="en-US" sz="2000" b="1" i="1" smtClean="0">
                          <a:latin typeface="Cambria Math" charset="0"/>
                        </a:rPr>
                        <m:t>𝟑</m:t>
                      </m:r>
                    </m:oMath>
                  </m:oMathPara>
                </a14:m>
                <a:endParaRPr lang="en-US" sz="2000" b="1" dirty="0" smtClean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861" y="3910706"/>
                <a:ext cx="1656523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918714" y="3917332"/>
                <a:ext cx="16565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4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714" y="3917332"/>
                <a:ext cx="1656523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0303566" y="3910706"/>
                <a:ext cx="16565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5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=1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566" y="3910706"/>
                <a:ext cx="1656523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620001" y="1969263"/>
                <a:ext cx="16565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𝑁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en-US" sz="2000" b="0" i="1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1" y="1969263"/>
                <a:ext cx="1656523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956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Results</a:t>
            </a:r>
            <a:br>
              <a:rPr lang="en-US" altLang="zh-CN" sz="4800" dirty="0" smtClean="0"/>
            </a:br>
            <a:r>
              <a:rPr lang="en-US" altLang="zh-CN" sz="4800" dirty="0" smtClean="0"/>
              <a:t>Factors of Optimal ES Siting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8403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IEEE 30, 118, 300 - Location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0" y="1620520"/>
            <a:ext cx="4096512" cy="3733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985" y="1620520"/>
            <a:ext cx="4096512" cy="373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560" y="1620520"/>
            <a:ext cx="4096512" cy="3733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043009" y="5442332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18: IEEE 30 </a:t>
            </a:r>
            <a:r>
              <a:rPr lang="mr-IN" sz="1200" dirty="0" smtClean="0"/>
              <a:t>–</a:t>
            </a:r>
            <a:r>
              <a:rPr lang="en-US" sz="1200" dirty="0" smtClean="0"/>
              <a:t> ES net ability vs. node location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057277" y="5464103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19: IEEE 118 </a:t>
            </a:r>
            <a:r>
              <a:rPr lang="mr-IN" sz="1200" dirty="0" smtClean="0"/>
              <a:t>–</a:t>
            </a:r>
            <a:r>
              <a:rPr lang="en-US" sz="1200" dirty="0" smtClean="0"/>
              <a:t> ES net ability vs. node location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055962" y="5456846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20: IEEE 300 </a:t>
            </a:r>
            <a:r>
              <a:rPr lang="mr-IN" sz="1200" dirty="0" smtClean="0"/>
              <a:t>–</a:t>
            </a:r>
            <a:r>
              <a:rPr lang="en-US" sz="1200" dirty="0" smtClean="0"/>
              <a:t> ES net ability vs. node location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567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IEEE 30, 118, 300 </a:t>
            </a:r>
            <a:r>
              <a:rPr lang="en-US" altLang="zh-CN" sz="4800" dirty="0"/>
              <a:t>-</a:t>
            </a:r>
            <a:r>
              <a:rPr lang="en-US" altLang="zh-CN" sz="4800" dirty="0" smtClean="0"/>
              <a:t> Number of Connections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2" y="1611112"/>
            <a:ext cx="4096512" cy="3733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214" y="1611112"/>
            <a:ext cx="4096512" cy="373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726" y="1611112"/>
            <a:ext cx="4096512" cy="3733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043009" y="5442332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21: IEEE 30 </a:t>
            </a:r>
            <a:r>
              <a:rPr lang="mr-IN" sz="1200" dirty="0" smtClean="0"/>
              <a:t>–</a:t>
            </a:r>
            <a:r>
              <a:rPr lang="en-US" sz="1200" dirty="0" smtClean="0"/>
              <a:t> ES net ability vs. connections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057277" y="5464103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22: IEEE 118 </a:t>
            </a:r>
            <a:r>
              <a:rPr lang="mr-IN" sz="1200" dirty="0" smtClean="0"/>
              <a:t>–</a:t>
            </a:r>
            <a:r>
              <a:rPr lang="en-US" sz="1200" dirty="0" smtClean="0"/>
              <a:t> ES net </a:t>
            </a:r>
            <a:r>
              <a:rPr lang="en-US" sz="1200" dirty="0"/>
              <a:t>ability </a:t>
            </a:r>
            <a:r>
              <a:rPr lang="en-US" sz="1200" dirty="0" smtClean="0"/>
              <a:t>vs. connections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055962" y="5456846"/>
            <a:ext cx="6615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23: IEEE 300 </a:t>
            </a:r>
            <a:r>
              <a:rPr lang="mr-IN" sz="1200" dirty="0" smtClean="0"/>
              <a:t>–</a:t>
            </a:r>
            <a:r>
              <a:rPr lang="en-US" sz="1200" dirty="0" smtClean="0"/>
              <a:t> ES net ability vs. connections</a:t>
            </a:r>
            <a:endParaRPr lang="en-US" sz="1200" dirty="0"/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6300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Location vs. Number of Connections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306830"/>
            <a:ext cx="6032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endParaRPr lang="en-US" sz="2000" dirty="0" smtClean="0"/>
          </a:p>
          <a:p>
            <a:pPr marL="742950" lvl="1" indent="-285750">
              <a:buFont typeface="Arial" charset="0"/>
              <a:buChar char="•"/>
            </a:pPr>
            <a:endParaRPr lang="en-US" sz="20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14982"/>
              </p:ext>
            </p:extLst>
          </p:nvPr>
        </p:nvGraphicFramePr>
        <p:xfrm>
          <a:off x="7455851" y="1306830"/>
          <a:ext cx="4393248" cy="4839973"/>
        </p:xfrm>
        <a:graphic>
          <a:graphicData uri="http://schemas.openxmlformats.org/drawingml/2006/table">
            <a:tbl>
              <a:tblPr firstRow="1" firstCol="1" bandRow="1"/>
              <a:tblGrid>
                <a:gridCol w="1535749"/>
                <a:gridCol w="1393083"/>
                <a:gridCol w="1464416"/>
              </a:tblGrid>
              <a:tr h="737549"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Bus System</a:t>
                      </a:r>
                      <a:endParaRPr lang="en-US" sz="16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Coefficient of Determination (R</a:t>
                      </a:r>
                      <a:r>
                        <a:rPr lang="en-US" sz="1600" baseline="30000"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sz="1600"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)</a:t>
                      </a:r>
                      <a:endParaRPr lang="en-US" sz="16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116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Node Location</a:t>
                      </a:r>
                      <a:endParaRPr lang="en-US" sz="1600" b="1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Number of Connections</a:t>
                      </a:r>
                      <a:endParaRPr lang="en-US" sz="16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82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IEEE 14</a:t>
                      </a:r>
                      <a:endParaRPr lang="en-US" sz="16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0.85</a:t>
                      </a:r>
                      <a:endParaRPr lang="en-US" sz="1600" b="1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0.81</a:t>
                      </a:r>
                      <a:endParaRPr lang="en-US" sz="16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82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IEEE 30</a:t>
                      </a:r>
                      <a:endParaRPr lang="en-US" sz="16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0.88</a:t>
                      </a:r>
                      <a:endParaRPr lang="en-US" sz="1600" b="1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0.77</a:t>
                      </a:r>
                      <a:endParaRPr lang="en-US" sz="16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82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IEEE 33</a:t>
                      </a:r>
                      <a:endParaRPr lang="en-US" sz="16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0.47</a:t>
                      </a:r>
                      <a:endParaRPr lang="en-US" sz="1600" b="1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0.42</a:t>
                      </a:r>
                      <a:endParaRPr lang="en-US" sz="16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82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New England 39</a:t>
                      </a:r>
                      <a:endParaRPr lang="en-US" sz="16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0.87</a:t>
                      </a:r>
                      <a:endParaRPr lang="en-US" sz="1600" b="1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0.71</a:t>
                      </a:r>
                      <a:endParaRPr lang="en-US" sz="16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82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IEEE 57</a:t>
                      </a:r>
                      <a:endParaRPr lang="en-US" sz="16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0.89</a:t>
                      </a:r>
                      <a:endParaRPr lang="en-US" sz="1600" b="1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0.74</a:t>
                      </a:r>
                      <a:endParaRPr lang="en-US" sz="16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82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IEEE 118</a:t>
                      </a:r>
                      <a:endParaRPr lang="en-US" sz="16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 smtClean="0"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0.82</a:t>
                      </a:r>
                      <a:endParaRPr lang="en-US" sz="1600" b="1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0.61</a:t>
                      </a:r>
                      <a:endParaRPr lang="en-US" sz="16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82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IEEE 300</a:t>
                      </a:r>
                      <a:endParaRPr lang="en-US" sz="16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b="1" dirty="0" smtClean="0"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0.70</a:t>
                      </a:r>
                      <a:endParaRPr lang="en-US" sz="1600" b="1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600" dirty="0">
                          <a:effectLst/>
                          <a:latin typeface="Times" charset="0"/>
                          <a:ea typeface="Times New Roman" charset="0"/>
                          <a:cs typeface="Times New Roman" charset="0"/>
                        </a:rPr>
                        <a:t>0.40</a:t>
                      </a:r>
                      <a:endParaRPr lang="en-US" sz="16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1306830"/>
            <a:ext cx="60325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For all seven test systems, location had a higher R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than number of connections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Node location is a much stronger factor for a nodes ES net ability than number of connections</a:t>
            </a: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endParaRPr lang="en-US" sz="2000" dirty="0" smtClean="0"/>
          </a:p>
          <a:p>
            <a:pPr marL="742950" lvl="1" indent="-285750">
              <a:buFont typeface="Arial" charset="0"/>
              <a:buChar char="•"/>
            </a:pPr>
            <a:endParaRPr lang="en-US" sz="20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9057"/>
            <a:ext cx="3998976" cy="3644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658" y="2979057"/>
            <a:ext cx="3998976" cy="3644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166380" y="6581001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24: IEEE 118 </a:t>
            </a:r>
            <a:r>
              <a:rPr lang="mr-IN" sz="1200" dirty="0" smtClean="0"/>
              <a:t>–</a:t>
            </a:r>
            <a:r>
              <a:rPr lang="en-US" sz="1200" dirty="0" smtClean="0"/>
              <a:t> ES net ability vs. node location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418649" y="6581001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25: IEEE 118 </a:t>
            </a:r>
            <a:r>
              <a:rPr lang="mr-IN" sz="1200" dirty="0" smtClean="0"/>
              <a:t>–</a:t>
            </a:r>
            <a:r>
              <a:rPr lang="en-US" sz="1200" dirty="0" smtClean="0"/>
              <a:t> ES net </a:t>
            </a:r>
            <a:r>
              <a:rPr lang="en-US" sz="1200" dirty="0"/>
              <a:t>ability </a:t>
            </a:r>
            <a:r>
              <a:rPr lang="en-US" sz="1200" dirty="0" smtClean="0"/>
              <a:t>vs. connections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1527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306830"/>
            <a:ext cx="64195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About 20% of the world’s electricity will come from solar and wind in 2040.  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The issue is that generation must meet load at every instant</a:t>
            </a:r>
            <a:r>
              <a:rPr lang="en-US" sz="2000" dirty="0" smtClean="0"/>
              <a:t>.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  <a:p>
            <a:pPr marL="1257300" lvl="2" indent="-342900">
              <a:buFont typeface="Arial" charset="0"/>
              <a:buChar char="•"/>
            </a:pPr>
            <a:r>
              <a:rPr lang="en-US" sz="2000" dirty="0"/>
              <a:t>Wind and </a:t>
            </a:r>
            <a:r>
              <a:rPr lang="en-US" sz="2000" dirty="0" smtClean="0"/>
              <a:t>solar generation is not constant and difficult to control.</a:t>
            </a:r>
          </a:p>
          <a:p>
            <a:pPr marL="1257300" lvl="2" indent="-342900">
              <a:buFont typeface="Arial" charset="0"/>
              <a:buChar char="•"/>
            </a:pPr>
            <a:endParaRPr lang="en-US" sz="2000" dirty="0"/>
          </a:p>
          <a:p>
            <a:pPr marL="1257300" lvl="2" indent="-342900">
              <a:buFont typeface="Arial" charset="0"/>
              <a:buChar char="•"/>
            </a:pPr>
            <a:r>
              <a:rPr lang="en-US" sz="2000" dirty="0" smtClean="0"/>
              <a:t>If </a:t>
            </a:r>
            <a:r>
              <a:rPr lang="en-US" sz="2000" b="1" dirty="0" smtClean="0"/>
              <a:t>more than 20% </a:t>
            </a:r>
            <a:r>
              <a:rPr lang="en-US" sz="2000" dirty="0" smtClean="0"/>
              <a:t>of electricity comes from wind and solar, grid will encounter problems.</a:t>
            </a:r>
          </a:p>
          <a:p>
            <a:pPr marL="1257300" lvl="2" indent="-342900">
              <a:buFont typeface="Arial" charset="0"/>
              <a:buChar char="•"/>
            </a:pPr>
            <a:endParaRPr lang="en-US" sz="2000" dirty="0"/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How to deal with this problem?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000" b="1" dirty="0"/>
              <a:t>E</a:t>
            </a:r>
            <a:r>
              <a:rPr lang="en-US" sz="2000" b="1" dirty="0" smtClean="0"/>
              <a:t>nergy </a:t>
            </a:r>
            <a:r>
              <a:rPr lang="en-US" sz="2000" b="1" dirty="0"/>
              <a:t>storage </a:t>
            </a:r>
            <a:r>
              <a:rPr lang="en-US" sz="2000" b="1" dirty="0" smtClean="0"/>
              <a:t>(ES)</a:t>
            </a:r>
          </a:p>
          <a:p>
            <a:pPr marL="1257300" lvl="2" indent="-342900">
              <a:buFont typeface="Arial" charset="0"/>
              <a:buChar char="•"/>
            </a:pPr>
            <a:endParaRPr lang="en-US" sz="2000" dirty="0"/>
          </a:p>
          <a:p>
            <a:pPr marL="800100" lvl="1" indent="-342900">
              <a:buFont typeface="Arial" charset="0"/>
              <a:buChar char="•"/>
            </a:pPr>
            <a:r>
              <a:rPr lang="en-US" sz="2000" dirty="0"/>
              <a:t>ES essentially decouples generation from load.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84308" y="5710237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1: Time shift </a:t>
            </a:r>
            <a:r>
              <a:rPr lang="en-US" sz="1200" smtClean="0"/>
              <a:t>of electricity</a:t>
            </a:r>
            <a:endParaRPr lang="en-US" sz="1200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 smtClean="0"/>
              <a:t>Why Energy Storage?</a:t>
            </a:r>
            <a:endParaRPr lang="en-US" sz="48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6058585" y="1689735"/>
            <a:ext cx="6032450" cy="4130675"/>
            <a:chOff x="956995" y="0"/>
            <a:chExt cx="6032450" cy="4130675"/>
          </a:xfrm>
        </p:grpSpPr>
        <p:grpSp>
          <p:nvGrpSpPr>
            <p:cNvPr id="42" name="Group 41"/>
            <p:cNvGrpSpPr/>
            <p:nvPr/>
          </p:nvGrpSpPr>
          <p:grpSpPr>
            <a:xfrm>
              <a:off x="1344246" y="1172308"/>
              <a:ext cx="4635065" cy="2297526"/>
              <a:chOff x="0" y="0"/>
              <a:chExt cx="4635065" cy="2297526"/>
            </a:xfrm>
          </p:grpSpPr>
          <p:sp>
            <p:nvSpPr>
              <p:cNvPr id="57" name="Freeform 56"/>
              <p:cNvSpPr/>
              <p:nvPr/>
            </p:nvSpPr>
            <p:spPr>
              <a:xfrm>
                <a:off x="2751016" y="0"/>
                <a:ext cx="495620" cy="2297526"/>
              </a:xfrm>
              <a:custGeom>
                <a:avLst/>
                <a:gdLst>
                  <a:gd name="connsiteX0" fmla="*/ 484094 w 495620"/>
                  <a:gd name="connsiteY0" fmla="*/ 0 h 2297526"/>
                  <a:gd name="connsiteX1" fmla="*/ 384201 w 495620"/>
                  <a:gd name="connsiteY1" fmla="*/ 34578 h 2297526"/>
                  <a:gd name="connsiteX2" fmla="*/ 276625 w 495620"/>
                  <a:gd name="connsiteY2" fmla="*/ 126787 h 2297526"/>
                  <a:gd name="connsiteX3" fmla="*/ 199784 w 495620"/>
                  <a:gd name="connsiteY3" fmla="*/ 222837 h 2297526"/>
                  <a:gd name="connsiteX4" fmla="*/ 0 w 495620"/>
                  <a:gd name="connsiteY4" fmla="*/ 753035 h 2297526"/>
                  <a:gd name="connsiteX5" fmla="*/ 53788 w 495620"/>
                  <a:gd name="connsiteY5" fmla="*/ 868296 h 2297526"/>
                  <a:gd name="connsiteX6" fmla="*/ 103734 w 495620"/>
                  <a:gd name="connsiteY6" fmla="*/ 1102659 h 2297526"/>
                  <a:gd name="connsiteX7" fmla="*/ 176732 w 495620"/>
                  <a:gd name="connsiteY7" fmla="*/ 1529123 h 2297526"/>
                  <a:gd name="connsiteX8" fmla="*/ 211310 w 495620"/>
                  <a:gd name="connsiteY8" fmla="*/ 1705855 h 2297526"/>
                  <a:gd name="connsiteX9" fmla="*/ 330413 w 495620"/>
                  <a:gd name="connsiteY9" fmla="*/ 2043953 h 2297526"/>
                  <a:gd name="connsiteX10" fmla="*/ 418779 w 495620"/>
                  <a:gd name="connsiteY10" fmla="*/ 2193792 h 2297526"/>
                  <a:gd name="connsiteX11" fmla="*/ 441831 w 495620"/>
                  <a:gd name="connsiteY11" fmla="*/ 2232212 h 2297526"/>
                  <a:gd name="connsiteX12" fmla="*/ 441831 w 495620"/>
                  <a:gd name="connsiteY12" fmla="*/ 2232212 h 2297526"/>
                  <a:gd name="connsiteX13" fmla="*/ 464884 w 495620"/>
                  <a:gd name="connsiteY13" fmla="*/ 2266790 h 2297526"/>
                  <a:gd name="connsiteX14" fmla="*/ 495620 w 495620"/>
                  <a:gd name="connsiteY14" fmla="*/ 2297526 h 2297526"/>
                  <a:gd name="connsiteX15" fmla="*/ 484094 w 495620"/>
                  <a:gd name="connsiteY15" fmla="*/ 0 h 2297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95620" h="2297526">
                    <a:moveTo>
                      <a:pt x="484094" y="0"/>
                    </a:moveTo>
                    <a:lnTo>
                      <a:pt x="384201" y="34578"/>
                    </a:lnTo>
                    <a:lnTo>
                      <a:pt x="276625" y="126787"/>
                    </a:lnTo>
                    <a:lnTo>
                      <a:pt x="199784" y="222837"/>
                    </a:lnTo>
                    <a:lnTo>
                      <a:pt x="0" y="753035"/>
                    </a:lnTo>
                    <a:lnTo>
                      <a:pt x="53788" y="868296"/>
                    </a:lnTo>
                    <a:lnTo>
                      <a:pt x="103734" y="1102659"/>
                    </a:lnTo>
                    <a:lnTo>
                      <a:pt x="176732" y="1529123"/>
                    </a:lnTo>
                    <a:lnTo>
                      <a:pt x="211310" y="1705855"/>
                    </a:lnTo>
                    <a:lnTo>
                      <a:pt x="330413" y="2043953"/>
                    </a:lnTo>
                    <a:lnTo>
                      <a:pt x="418779" y="2193792"/>
                    </a:lnTo>
                    <a:lnTo>
                      <a:pt x="441831" y="2232212"/>
                    </a:lnTo>
                    <a:lnTo>
                      <a:pt x="441831" y="2232212"/>
                    </a:lnTo>
                    <a:lnTo>
                      <a:pt x="464884" y="2266790"/>
                    </a:lnTo>
                    <a:lnTo>
                      <a:pt x="495620" y="2297526"/>
                    </a:lnTo>
                    <a:cubicBezTo>
                      <a:pt x="493059" y="1529123"/>
                      <a:pt x="490497" y="760719"/>
                      <a:pt x="484094" y="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8" name="Freeform 57"/>
              <p:cNvSpPr/>
              <p:nvPr/>
            </p:nvSpPr>
            <p:spPr>
              <a:xfrm>
                <a:off x="1766277" y="375138"/>
                <a:ext cx="982980" cy="1109980"/>
              </a:xfrm>
              <a:custGeom>
                <a:avLst/>
                <a:gdLst>
                  <a:gd name="connsiteX0" fmla="*/ 0 w 982980"/>
                  <a:gd name="connsiteY0" fmla="*/ 1109980 h 1109980"/>
                  <a:gd name="connsiteX1" fmla="*/ 81280 w 982980"/>
                  <a:gd name="connsiteY1" fmla="*/ 1109980 h 1109980"/>
                  <a:gd name="connsiteX2" fmla="*/ 167640 w 982980"/>
                  <a:gd name="connsiteY2" fmla="*/ 1102360 h 1109980"/>
                  <a:gd name="connsiteX3" fmla="*/ 274320 w 982980"/>
                  <a:gd name="connsiteY3" fmla="*/ 1092200 h 1109980"/>
                  <a:gd name="connsiteX4" fmla="*/ 350520 w 982980"/>
                  <a:gd name="connsiteY4" fmla="*/ 1079500 h 1109980"/>
                  <a:gd name="connsiteX5" fmla="*/ 421640 w 982980"/>
                  <a:gd name="connsiteY5" fmla="*/ 1061720 h 1109980"/>
                  <a:gd name="connsiteX6" fmla="*/ 474980 w 982980"/>
                  <a:gd name="connsiteY6" fmla="*/ 1043940 h 1109980"/>
                  <a:gd name="connsiteX7" fmla="*/ 525780 w 982980"/>
                  <a:gd name="connsiteY7" fmla="*/ 1023620 h 1109980"/>
                  <a:gd name="connsiteX8" fmla="*/ 586740 w 982980"/>
                  <a:gd name="connsiteY8" fmla="*/ 993140 h 1109980"/>
                  <a:gd name="connsiteX9" fmla="*/ 645160 w 982980"/>
                  <a:gd name="connsiteY9" fmla="*/ 955040 h 1109980"/>
                  <a:gd name="connsiteX10" fmla="*/ 690880 w 982980"/>
                  <a:gd name="connsiteY10" fmla="*/ 919480 h 1109980"/>
                  <a:gd name="connsiteX11" fmla="*/ 731520 w 982980"/>
                  <a:gd name="connsiteY11" fmla="*/ 878840 h 1109980"/>
                  <a:gd name="connsiteX12" fmla="*/ 774700 w 982980"/>
                  <a:gd name="connsiteY12" fmla="*/ 828040 h 1109980"/>
                  <a:gd name="connsiteX13" fmla="*/ 810260 w 982980"/>
                  <a:gd name="connsiteY13" fmla="*/ 777240 h 1109980"/>
                  <a:gd name="connsiteX14" fmla="*/ 830580 w 982980"/>
                  <a:gd name="connsiteY14" fmla="*/ 728980 h 1109980"/>
                  <a:gd name="connsiteX15" fmla="*/ 853440 w 982980"/>
                  <a:gd name="connsiteY15" fmla="*/ 688340 h 1109980"/>
                  <a:gd name="connsiteX16" fmla="*/ 878840 w 982980"/>
                  <a:gd name="connsiteY16" fmla="*/ 629920 h 1109980"/>
                  <a:gd name="connsiteX17" fmla="*/ 894080 w 982980"/>
                  <a:gd name="connsiteY17" fmla="*/ 586740 h 1109980"/>
                  <a:gd name="connsiteX18" fmla="*/ 911860 w 982980"/>
                  <a:gd name="connsiteY18" fmla="*/ 541020 h 1109980"/>
                  <a:gd name="connsiteX19" fmla="*/ 934720 w 982980"/>
                  <a:gd name="connsiteY19" fmla="*/ 487680 h 1109980"/>
                  <a:gd name="connsiteX20" fmla="*/ 947420 w 982980"/>
                  <a:gd name="connsiteY20" fmla="*/ 452120 h 1109980"/>
                  <a:gd name="connsiteX21" fmla="*/ 965200 w 982980"/>
                  <a:gd name="connsiteY21" fmla="*/ 414020 h 1109980"/>
                  <a:gd name="connsiteX22" fmla="*/ 982980 w 982980"/>
                  <a:gd name="connsiteY22" fmla="*/ 370840 h 1109980"/>
                  <a:gd name="connsiteX23" fmla="*/ 904240 w 982980"/>
                  <a:gd name="connsiteY23" fmla="*/ 233680 h 1109980"/>
                  <a:gd name="connsiteX24" fmla="*/ 797560 w 982980"/>
                  <a:gd name="connsiteY24" fmla="*/ 101600 h 1109980"/>
                  <a:gd name="connsiteX25" fmla="*/ 695960 w 982980"/>
                  <a:gd name="connsiteY25" fmla="*/ 25400 h 1109980"/>
                  <a:gd name="connsiteX26" fmla="*/ 635000 w 982980"/>
                  <a:gd name="connsiteY26" fmla="*/ 0 h 1109980"/>
                  <a:gd name="connsiteX27" fmla="*/ 538480 w 982980"/>
                  <a:gd name="connsiteY27" fmla="*/ 2540 h 1109980"/>
                  <a:gd name="connsiteX28" fmla="*/ 444500 w 982980"/>
                  <a:gd name="connsiteY28" fmla="*/ 38100 h 1109980"/>
                  <a:gd name="connsiteX29" fmla="*/ 340360 w 982980"/>
                  <a:gd name="connsiteY29" fmla="*/ 116840 h 1109980"/>
                  <a:gd name="connsiteX30" fmla="*/ 256540 w 982980"/>
                  <a:gd name="connsiteY30" fmla="*/ 218440 h 1109980"/>
                  <a:gd name="connsiteX31" fmla="*/ 172720 w 982980"/>
                  <a:gd name="connsiteY31" fmla="*/ 355600 h 1109980"/>
                  <a:gd name="connsiteX32" fmla="*/ 109220 w 982980"/>
                  <a:gd name="connsiteY32" fmla="*/ 538480 h 1109980"/>
                  <a:gd name="connsiteX33" fmla="*/ 48260 w 982980"/>
                  <a:gd name="connsiteY33" fmla="*/ 843280 h 1109980"/>
                  <a:gd name="connsiteX34" fmla="*/ 0 w 982980"/>
                  <a:gd name="connsiteY34" fmla="*/ 1109980 h 1109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82980" h="1109980">
                    <a:moveTo>
                      <a:pt x="0" y="1109980"/>
                    </a:moveTo>
                    <a:lnTo>
                      <a:pt x="81280" y="1109980"/>
                    </a:lnTo>
                    <a:lnTo>
                      <a:pt x="167640" y="1102360"/>
                    </a:lnTo>
                    <a:lnTo>
                      <a:pt x="274320" y="1092200"/>
                    </a:lnTo>
                    <a:lnTo>
                      <a:pt x="350520" y="1079500"/>
                    </a:lnTo>
                    <a:lnTo>
                      <a:pt x="421640" y="1061720"/>
                    </a:lnTo>
                    <a:lnTo>
                      <a:pt x="474980" y="1043940"/>
                    </a:lnTo>
                    <a:lnTo>
                      <a:pt x="525780" y="1023620"/>
                    </a:lnTo>
                    <a:lnTo>
                      <a:pt x="586740" y="993140"/>
                    </a:lnTo>
                    <a:lnTo>
                      <a:pt x="645160" y="955040"/>
                    </a:lnTo>
                    <a:lnTo>
                      <a:pt x="690880" y="919480"/>
                    </a:lnTo>
                    <a:lnTo>
                      <a:pt x="731520" y="878840"/>
                    </a:lnTo>
                    <a:lnTo>
                      <a:pt x="774700" y="828040"/>
                    </a:lnTo>
                    <a:lnTo>
                      <a:pt x="810260" y="777240"/>
                    </a:lnTo>
                    <a:lnTo>
                      <a:pt x="830580" y="728980"/>
                    </a:lnTo>
                    <a:lnTo>
                      <a:pt x="853440" y="688340"/>
                    </a:lnTo>
                    <a:lnTo>
                      <a:pt x="878840" y="629920"/>
                    </a:lnTo>
                    <a:lnTo>
                      <a:pt x="894080" y="586740"/>
                    </a:lnTo>
                    <a:lnTo>
                      <a:pt x="911860" y="541020"/>
                    </a:lnTo>
                    <a:lnTo>
                      <a:pt x="934720" y="487680"/>
                    </a:lnTo>
                    <a:lnTo>
                      <a:pt x="947420" y="452120"/>
                    </a:lnTo>
                    <a:lnTo>
                      <a:pt x="965200" y="414020"/>
                    </a:lnTo>
                    <a:lnTo>
                      <a:pt x="982980" y="370840"/>
                    </a:lnTo>
                    <a:lnTo>
                      <a:pt x="904240" y="233680"/>
                    </a:lnTo>
                    <a:lnTo>
                      <a:pt x="797560" y="101600"/>
                    </a:lnTo>
                    <a:lnTo>
                      <a:pt x="695960" y="25400"/>
                    </a:lnTo>
                    <a:lnTo>
                      <a:pt x="635000" y="0"/>
                    </a:lnTo>
                    <a:lnTo>
                      <a:pt x="538480" y="2540"/>
                    </a:lnTo>
                    <a:lnTo>
                      <a:pt x="444500" y="38100"/>
                    </a:lnTo>
                    <a:lnTo>
                      <a:pt x="340360" y="116840"/>
                    </a:lnTo>
                    <a:lnTo>
                      <a:pt x="256540" y="218440"/>
                    </a:lnTo>
                    <a:lnTo>
                      <a:pt x="172720" y="355600"/>
                    </a:lnTo>
                    <a:lnTo>
                      <a:pt x="109220" y="538480"/>
                    </a:lnTo>
                    <a:lnTo>
                      <a:pt x="48260" y="843280"/>
                    </a:lnTo>
                    <a:lnTo>
                      <a:pt x="0" y="110998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59" name="Freeform 58"/>
              <p:cNvSpPr>
                <a:spLocks noChangeAspect="1"/>
              </p:cNvSpPr>
              <p:nvPr/>
            </p:nvSpPr>
            <p:spPr>
              <a:xfrm>
                <a:off x="0" y="0"/>
                <a:ext cx="4635065" cy="1811319"/>
              </a:xfrm>
              <a:custGeom>
                <a:avLst/>
                <a:gdLst>
                  <a:gd name="connsiteX0" fmla="*/ 0 w 3649785"/>
                  <a:gd name="connsiteY0" fmla="*/ 1426599 h 1426599"/>
                  <a:gd name="connsiteX1" fmla="*/ 445477 w 3649785"/>
                  <a:gd name="connsiteY1" fmla="*/ 1285922 h 1426599"/>
                  <a:gd name="connsiteX2" fmla="*/ 750277 w 3649785"/>
                  <a:gd name="connsiteY2" fmla="*/ 715399 h 1426599"/>
                  <a:gd name="connsiteX3" fmla="*/ 1039447 w 3649785"/>
                  <a:gd name="connsiteY3" fmla="*/ 1004569 h 1426599"/>
                  <a:gd name="connsiteX4" fmla="*/ 1422400 w 3649785"/>
                  <a:gd name="connsiteY4" fmla="*/ 1168692 h 1426599"/>
                  <a:gd name="connsiteX5" fmla="*/ 1969477 w 3649785"/>
                  <a:gd name="connsiteY5" fmla="*/ 981122 h 1426599"/>
                  <a:gd name="connsiteX6" fmla="*/ 2352431 w 3649785"/>
                  <a:gd name="connsiteY6" fmla="*/ 129245 h 1426599"/>
                  <a:gd name="connsiteX7" fmla="*/ 2704124 w 3649785"/>
                  <a:gd name="connsiteY7" fmla="*/ 105799 h 1426599"/>
                  <a:gd name="connsiteX8" fmla="*/ 3087077 w 3649785"/>
                  <a:gd name="connsiteY8" fmla="*/ 1113984 h 1426599"/>
                  <a:gd name="connsiteX9" fmla="*/ 3649785 w 3649785"/>
                  <a:gd name="connsiteY9" fmla="*/ 1418784 h 1426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49785" h="1426599">
                    <a:moveTo>
                      <a:pt x="0" y="1426599"/>
                    </a:moveTo>
                    <a:cubicBezTo>
                      <a:pt x="160215" y="1415527"/>
                      <a:pt x="320431" y="1404455"/>
                      <a:pt x="445477" y="1285922"/>
                    </a:cubicBezTo>
                    <a:cubicBezTo>
                      <a:pt x="570523" y="1167389"/>
                      <a:pt x="651282" y="762291"/>
                      <a:pt x="750277" y="715399"/>
                    </a:cubicBezTo>
                    <a:cubicBezTo>
                      <a:pt x="849272" y="668507"/>
                      <a:pt x="927427" y="929020"/>
                      <a:pt x="1039447" y="1004569"/>
                    </a:cubicBezTo>
                    <a:cubicBezTo>
                      <a:pt x="1151467" y="1080118"/>
                      <a:pt x="1267395" y="1172600"/>
                      <a:pt x="1422400" y="1168692"/>
                    </a:cubicBezTo>
                    <a:cubicBezTo>
                      <a:pt x="1577405" y="1164784"/>
                      <a:pt x="1814472" y="1154363"/>
                      <a:pt x="1969477" y="981122"/>
                    </a:cubicBezTo>
                    <a:cubicBezTo>
                      <a:pt x="2124482" y="807881"/>
                      <a:pt x="2229990" y="275132"/>
                      <a:pt x="2352431" y="129245"/>
                    </a:cubicBezTo>
                    <a:cubicBezTo>
                      <a:pt x="2474872" y="-16642"/>
                      <a:pt x="2581683" y="-58324"/>
                      <a:pt x="2704124" y="105799"/>
                    </a:cubicBezTo>
                    <a:cubicBezTo>
                      <a:pt x="2826565" y="269922"/>
                      <a:pt x="2929467" y="895153"/>
                      <a:pt x="3087077" y="1113984"/>
                    </a:cubicBezTo>
                    <a:cubicBezTo>
                      <a:pt x="3244687" y="1332815"/>
                      <a:pt x="3513016" y="1384917"/>
                      <a:pt x="3649785" y="1418784"/>
                    </a:cubicBezTo>
                  </a:path>
                </a:pathLst>
              </a:cu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956995" y="0"/>
              <a:ext cx="6032450" cy="4130675"/>
              <a:chOff x="957028" y="0"/>
              <a:chExt cx="6032661" cy="4131011"/>
            </a:xfrm>
          </p:grpSpPr>
          <p:sp>
            <p:nvSpPr>
              <p:cNvPr id="44" name="Text Box 20"/>
              <p:cNvSpPr txBox="1"/>
              <p:nvPr/>
            </p:nvSpPr>
            <p:spPr>
              <a:xfrm>
                <a:off x="957028" y="134078"/>
                <a:ext cx="1892482" cy="68571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200">
                    <a:ln>
                      <a:noFill/>
                    </a:ln>
                    <a:effectLst/>
                    <a:latin typeface="Cambria" panose="02040503050406030204" pitchFamily="18" charset="0"/>
                    <a:ea typeface="DengXian" panose="02010600030101010101" pitchFamily="2" charset="-122"/>
                    <a:cs typeface="Apple Chancery" panose="03020702040506060504" pitchFamily="66" charset="-79"/>
                  </a:rPr>
                  <a:t>Power (kW)</a:t>
                </a:r>
                <a:endParaRPr lang="en-US" sz="120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796118" y="170329"/>
                <a:ext cx="1893570" cy="63137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grpSp>
            <p:nvGrpSpPr>
              <p:cNvPr id="46" name="Group 45"/>
              <p:cNvGrpSpPr>
                <a:grpSpLocks noChangeAspect="1"/>
              </p:cNvGrpSpPr>
              <p:nvPr/>
            </p:nvGrpSpPr>
            <p:grpSpPr>
              <a:xfrm>
                <a:off x="1344706" y="0"/>
                <a:ext cx="5486400" cy="3656965"/>
                <a:chOff x="0" y="0"/>
                <a:chExt cx="4320000" cy="2880000"/>
              </a:xfrm>
            </p:grpSpPr>
            <p:grpSp>
              <p:nvGrpSpPr>
                <p:cNvPr id="51" name="Group 50"/>
                <p:cNvGrpSpPr>
                  <a:grpSpLocks noChangeAspect="1"/>
                </p:cNvGrpSpPr>
                <p:nvPr/>
              </p:nvGrpSpPr>
              <p:grpSpPr>
                <a:xfrm>
                  <a:off x="722870" y="1217141"/>
                  <a:ext cx="2253176" cy="1661045"/>
                  <a:chOff x="0" y="0"/>
                  <a:chExt cx="2253176" cy="1661045"/>
                </a:xfrm>
              </p:grpSpPr>
              <p:sp>
                <p:nvSpPr>
                  <p:cNvPr id="54" name="Freeform 53"/>
                  <p:cNvSpPr/>
                  <p:nvPr/>
                </p:nvSpPr>
                <p:spPr>
                  <a:xfrm flipH="1">
                    <a:off x="1127760" y="0"/>
                    <a:ext cx="1125416" cy="1658505"/>
                  </a:xfrm>
                  <a:custGeom>
                    <a:avLst/>
                    <a:gdLst>
                      <a:gd name="connsiteX0" fmla="*/ 0 w 1125416"/>
                      <a:gd name="connsiteY0" fmla="*/ 1658505 h 1658505"/>
                      <a:gd name="connsiteX1" fmla="*/ 375139 w 1125416"/>
                      <a:gd name="connsiteY1" fmla="*/ 1556905 h 1658505"/>
                      <a:gd name="connsiteX2" fmla="*/ 617416 w 1125416"/>
                      <a:gd name="connsiteY2" fmla="*/ 1127059 h 1658505"/>
                      <a:gd name="connsiteX3" fmla="*/ 797170 w 1125416"/>
                      <a:gd name="connsiteY3" fmla="*/ 306444 h 1658505"/>
                      <a:gd name="connsiteX4" fmla="*/ 1125416 w 1125416"/>
                      <a:gd name="connsiteY4" fmla="*/ 1644 h 1658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5416" h="1658505">
                        <a:moveTo>
                          <a:pt x="0" y="1658505"/>
                        </a:moveTo>
                        <a:cubicBezTo>
                          <a:pt x="136118" y="1651992"/>
                          <a:pt x="272236" y="1645479"/>
                          <a:pt x="375139" y="1556905"/>
                        </a:cubicBezTo>
                        <a:cubicBezTo>
                          <a:pt x="478042" y="1468331"/>
                          <a:pt x="547078" y="1335469"/>
                          <a:pt x="617416" y="1127059"/>
                        </a:cubicBezTo>
                        <a:cubicBezTo>
                          <a:pt x="687754" y="918649"/>
                          <a:pt x="712503" y="494013"/>
                          <a:pt x="797170" y="306444"/>
                        </a:cubicBezTo>
                        <a:cubicBezTo>
                          <a:pt x="881837" y="118875"/>
                          <a:pt x="1021211" y="-16592"/>
                          <a:pt x="1125416" y="1644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  <p:cxnSp>
                <p:nvCxnSpPr>
                  <p:cNvPr id="55" name="Straight Connector 54"/>
                  <p:cNvCxnSpPr/>
                  <p:nvPr/>
                </p:nvCxnSpPr>
                <p:spPr>
                  <a:xfrm>
                    <a:off x="1096040" y="4131"/>
                    <a:ext cx="85039" cy="531"/>
                  </a:xfrm>
                  <a:prstGeom prst="line">
                    <a:avLst/>
                  </a:prstGeom>
                  <a:ln w="317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6" name="Freeform 55"/>
                  <p:cNvSpPr/>
                  <p:nvPr/>
                </p:nvSpPr>
                <p:spPr>
                  <a:xfrm>
                    <a:off x="0" y="2540"/>
                    <a:ext cx="1125416" cy="1658505"/>
                  </a:xfrm>
                  <a:custGeom>
                    <a:avLst/>
                    <a:gdLst>
                      <a:gd name="connsiteX0" fmla="*/ 0 w 1125416"/>
                      <a:gd name="connsiteY0" fmla="*/ 1658505 h 1658505"/>
                      <a:gd name="connsiteX1" fmla="*/ 375139 w 1125416"/>
                      <a:gd name="connsiteY1" fmla="*/ 1556905 h 1658505"/>
                      <a:gd name="connsiteX2" fmla="*/ 617416 w 1125416"/>
                      <a:gd name="connsiteY2" fmla="*/ 1127059 h 1658505"/>
                      <a:gd name="connsiteX3" fmla="*/ 797170 w 1125416"/>
                      <a:gd name="connsiteY3" fmla="*/ 306444 h 1658505"/>
                      <a:gd name="connsiteX4" fmla="*/ 1125416 w 1125416"/>
                      <a:gd name="connsiteY4" fmla="*/ 1644 h 1658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5416" h="1658505">
                        <a:moveTo>
                          <a:pt x="0" y="1658505"/>
                        </a:moveTo>
                        <a:cubicBezTo>
                          <a:pt x="136118" y="1651992"/>
                          <a:pt x="272236" y="1645479"/>
                          <a:pt x="375139" y="1556905"/>
                        </a:cubicBezTo>
                        <a:cubicBezTo>
                          <a:pt x="478042" y="1468331"/>
                          <a:pt x="547078" y="1335469"/>
                          <a:pt x="617416" y="1127059"/>
                        </a:cubicBezTo>
                        <a:cubicBezTo>
                          <a:pt x="687754" y="918649"/>
                          <a:pt x="712503" y="494013"/>
                          <a:pt x="797170" y="306444"/>
                        </a:cubicBezTo>
                        <a:cubicBezTo>
                          <a:pt x="881837" y="118875"/>
                          <a:pt x="1021211" y="-16592"/>
                          <a:pt x="1125416" y="1644"/>
                        </a:cubicBezTo>
                      </a:path>
                    </a:pathLst>
                  </a:custGeom>
                  <a:noFill/>
                  <a:ln w="317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52" name="Straight Connector 51"/>
                <p:cNvCxnSpPr>
                  <a:cxnSpLocks noChangeAspect="1"/>
                </p:cNvCxnSpPr>
                <p:nvPr/>
              </p:nvCxnSpPr>
              <p:spPr>
                <a:xfrm>
                  <a:off x="0" y="0"/>
                  <a:ext cx="0" cy="28800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headEnd type="triangle" w="med" len="med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 noChangeAspect="1"/>
                </p:cNvCxnSpPr>
                <p:nvPr/>
              </p:nvCxnSpPr>
              <p:spPr>
                <a:xfrm>
                  <a:off x="0" y="2879125"/>
                  <a:ext cx="43200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Text Box 10"/>
              <p:cNvSpPr txBox="1"/>
              <p:nvPr/>
            </p:nvSpPr>
            <p:spPr>
              <a:xfrm>
                <a:off x="5423647" y="3774141"/>
                <a:ext cx="1566042" cy="35687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200">
                    <a:ln>
                      <a:noFill/>
                    </a:ln>
                    <a:effectLst/>
                    <a:latin typeface="Cambria" panose="02040503050406030204" pitchFamily="18" charset="0"/>
                    <a:ea typeface="DengXian" panose="02010600030101010101" pitchFamily="2" charset="-122"/>
                    <a:cs typeface="Apple Chancery" panose="03020702040506060504" pitchFamily="66" charset="-79"/>
                  </a:rPr>
                  <a:t>Time of Day</a:t>
                </a:r>
                <a:endParaRPr lang="en-US" sz="120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Text Box 18"/>
              <p:cNvSpPr txBox="1"/>
              <p:nvPr/>
            </p:nvSpPr>
            <p:spPr>
              <a:xfrm>
                <a:off x="5118279" y="132226"/>
                <a:ext cx="1566042" cy="79605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>
                  <a:lnSpc>
                    <a:spcPct val="150000"/>
                  </a:lnSpc>
                  <a:spcBef>
                    <a:spcPts val="200"/>
                  </a:spcBef>
                </a:pPr>
                <a:r>
                  <a:rPr lang="en-US" sz="1200" dirty="0">
                    <a:latin typeface="Cambria" panose="02040503050406030204" pitchFamily="18" charset="0"/>
                    <a:ea typeface="DengXian" panose="02010600030101010101" pitchFamily="2" charset="-122"/>
                    <a:cs typeface="Apple Chancery" panose="03020702040506060504" pitchFamily="66" charset="-79"/>
                  </a:rPr>
                  <a:t>PV Gen </a:t>
                </a:r>
                <a:r>
                  <a:rPr lang="en-US" sz="1200" dirty="0" smtClean="0">
                    <a:latin typeface="Cambria" panose="02040503050406030204" pitchFamily="18" charset="0"/>
                    <a:ea typeface="DengXian" panose="02010600030101010101" pitchFamily="2" charset="-122"/>
                    <a:cs typeface="Apple Chancery" panose="03020702040506060504" pitchFamily="66" charset="-79"/>
                  </a:rPr>
                  <a:t>Profile</a:t>
                </a:r>
                <a:endParaRPr lang="en-US" sz="1200" dirty="0" smtClean="0">
                  <a:ln>
                    <a:noFill/>
                  </a:ln>
                  <a:effectLst/>
                  <a:latin typeface="Cambria" panose="02040503050406030204" pitchFamily="18" charset="0"/>
                  <a:ea typeface="DengXian" panose="02010600030101010101" pitchFamily="2" charset="-122"/>
                  <a:cs typeface="Apple Chancery" panose="03020702040506060504" pitchFamily="66" charset="-79"/>
                </a:endParaRPr>
              </a:p>
              <a:p>
                <a:pPr algn="r">
                  <a:lnSpc>
                    <a:spcPct val="150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200" dirty="0" smtClean="0">
                    <a:ln>
                      <a:noFill/>
                    </a:ln>
                    <a:effectLst/>
                    <a:latin typeface="Cambria" panose="02040503050406030204" pitchFamily="18" charset="0"/>
                    <a:ea typeface="DengXian" panose="02010600030101010101" pitchFamily="2" charset="-122"/>
                    <a:cs typeface="Apple Chancery" panose="03020702040506060504" pitchFamily="66" charset="-79"/>
                  </a:rPr>
                  <a:t>Load Profile</a:t>
                </a:r>
                <a:endParaRPr lang="en-US" sz="12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9" name="Straight Connector 48"/>
              <p:cNvCxnSpPr/>
              <p:nvPr/>
            </p:nvCxnSpPr>
            <p:spPr>
              <a:xfrm>
                <a:off x="4975412" y="349623"/>
                <a:ext cx="555171" cy="0"/>
              </a:xfrm>
              <a:prstGeom prst="line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4966447" y="627529"/>
                <a:ext cx="555171" cy="0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Text Box 20"/>
          <p:cNvSpPr txBox="1"/>
          <p:nvPr/>
        </p:nvSpPr>
        <p:spPr>
          <a:xfrm>
            <a:off x="7823005" y="2854236"/>
            <a:ext cx="1892416" cy="685654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200" smtClean="0">
                <a:ln>
                  <a:noFill/>
                </a:ln>
                <a:effectLst/>
                <a:latin typeface="Cambria" panose="02040503050406030204" pitchFamily="18" charset="0"/>
                <a:ea typeface="DengXian" panose="02010600030101010101" pitchFamily="2" charset="-122"/>
                <a:cs typeface="Apple Chancery" panose="03020702040506060504" pitchFamily="66" charset="-79"/>
              </a:rPr>
              <a:t>Time Shift</a:t>
            </a:r>
            <a:endParaRPr lang="en-US" sz="12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744085" y="3594353"/>
            <a:ext cx="82800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What Makes a Grid’s Structure Better for </a:t>
            </a:r>
            <a:br>
              <a:rPr lang="en-US" altLang="zh-CN" sz="4800" dirty="0" smtClean="0"/>
            </a:br>
            <a:r>
              <a:rPr lang="en-US" altLang="zh-CN" sz="4800" dirty="0" smtClean="0"/>
              <a:t>ES Performance?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6464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Case Study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306830"/>
                <a:ext cx="6032500" cy="6114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 smtClean="0"/>
                  <a:t>How to determine or quantify a grids structure?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 smtClean="0"/>
                  <a:t>Take the average ES net ability of all the nodes in a network.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𝐴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000" i="1">
                            <a:latin typeface="Cambria Math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charset="0"/>
                          </a:rPr>
                          <m:t>𝑛</m:t>
                        </m:r>
                        <m:r>
                          <a:rPr lang="en-US" sz="2000" i="1">
                            <a:latin typeface="Cambria Math" charset="0"/>
                          </a:rPr>
                          <m:t>∈</m:t>
                        </m:r>
                        <m:r>
                          <a:rPr lang="en-US" sz="2000" i="1">
                            <a:latin typeface="Cambria Math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𝑌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>
                    <a:effectLst/>
                  </a:rPr>
                  <a:t> </a:t>
                </a:r>
                <a:endParaRPr lang="en-US" sz="2000" dirty="0" smtClean="0"/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 smtClean="0"/>
                  <a:t>This is called </a:t>
                </a:r>
                <a:r>
                  <a:rPr lang="en-US" sz="2000" b="1" i="1" dirty="0" smtClean="0"/>
                  <a:t>grid</a:t>
                </a:r>
                <a:r>
                  <a:rPr lang="en-US" sz="2000" b="1" dirty="0" smtClean="0"/>
                  <a:t> ES net ability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b="1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 smtClean="0"/>
                  <a:t>Compare grid ES net ability to</a:t>
                </a:r>
                <a:r>
                  <a:rPr lang="mr-IN" sz="2000" dirty="0" smtClean="0"/>
                  <a:t>…</a:t>
                </a:r>
                <a:endParaRPr lang="en-US" sz="2000" dirty="0" smtClean="0"/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dirty="0" smtClean="0"/>
                  <a:t>Other grid ES net ability (which grid is better)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dirty="0" smtClean="0"/>
                  <a:t>Impedance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dirty="0" smtClean="0"/>
                  <a:t>Capacity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dirty="0" smtClean="0"/>
                  <a:t>Lines per Node (Number of Connections)</a:t>
                </a:r>
              </a:p>
              <a:p>
                <a:pPr marL="1200150" lvl="2" indent="-285750">
                  <a:buFont typeface="Arial" charset="0"/>
                  <a:buChar char="•"/>
                </a:pPr>
                <a:r>
                  <a:rPr lang="en-US" sz="2000" dirty="0" smtClean="0"/>
                  <a:t>Density (Location)</a:t>
                </a:r>
                <a:endParaRPr lang="en-US" sz="2000" dirty="0"/>
              </a:p>
              <a:p>
                <a:pPr marL="1200150" lvl="2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1657350" lvl="3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 smtClean="0"/>
              </a:p>
              <a:p>
                <a:pPr marL="1200150" lvl="2" indent="-285750">
                  <a:buFont typeface="Arial" charset="0"/>
                  <a:buChar char="•"/>
                </a:pPr>
                <a:endParaRPr lang="en-US" sz="2000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06830"/>
                <a:ext cx="6032500" cy="6114879"/>
              </a:xfrm>
              <a:prstGeom prst="rect">
                <a:avLst/>
              </a:prstGeom>
              <a:blipFill rotWithShape="0">
                <a:blip r:embed="rId2"/>
                <a:stretch>
                  <a:fillRect t="-499" r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1" y="2329849"/>
            <a:ext cx="4703762" cy="14896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09439" y="3618675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1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261770" y="1915770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97265" y="3035579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3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395369" y="3055457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806726" y="3062083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5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89982" y="3917332"/>
                <a:ext cx="165652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000" b="0" i="1" dirty="0" smtClean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28</m:t>
                      </m:r>
                    </m:oMath>
                  </m:oMathPara>
                </a14:m>
                <a:endParaRPr lang="en-US" sz="2000" b="0" i="1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982" y="3917332"/>
                <a:ext cx="1656523" cy="70788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533861" y="3910706"/>
                <a:ext cx="165652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3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000" b="0" i="1" dirty="0" smtClean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83</m:t>
                      </m:r>
                    </m:oMath>
                  </m:oMathPara>
                </a14:m>
                <a:endParaRPr lang="en-US" sz="2000" b="0" i="1" dirty="0" smtClean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861" y="3910706"/>
                <a:ext cx="1656523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918714" y="3917332"/>
                <a:ext cx="165652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4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000" b="0" i="1" dirty="0" smtClean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75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8714" y="3917332"/>
                <a:ext cx="1656523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0303566" y="3910706"/>
                <a:ext cx="16565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5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=25</m:t>
                      </m:r>
                    </m:oMath>
                  </m:oMathPara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3566" y="3910706"/>
                <a:ext cx="1656523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620001" y="1969263"/>
                <a:ext cx="16565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=28</m:t>
                      </m:r>
                    </m:oMath>
                  </m:oMathPara>
                </a14:m>
                <a:endParaRPr lang="en-US" sz="2000" b="0" i="1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1" y="1969263"/>
                <a:ext cx="1656523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877338" y="5381698"/>
                <a:ext cx="6032500" cy="1618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5</m:t>
                          </m:r>
                        </m:den>
                      </m:f>
                      <m:r>
                        <a:rPr lang="en-US" sz="2000" b="0" i="1" smtClean="0">
                          <a:latin typeface="Cambria Math" charset="0"/>
                        </a:rPr>
                        <m:t>(28+28+83+75+25)</m:t>
                      </m:r>
                    </m:oMath>
                  </m:oMathPara>
                </a14:m>
                <a:endParaRPr lang="en-US" sz="2000" b="0" dirty="0" smtClean="0"/>
              </a:p>
              <a:p>
                <a:pPr algn="ctr"/>
                <a:endParaRPr lang="en-US" sz="20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𝐴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=48</m:t>
                      </m:r>
                    </m:oMath>
                  </m:oMathPara>
                </a14:m>
                <a:endParaRPr lang="en-US" sz="2000" dirty="0" smtClean="0"/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7338" y="5381698"/>
                <a:ext cx="6032500" cy="161839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24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Results</a:t>
            </a:r>
            <a:br>
              <a:rPr lang="en-US" altLang="zh-CN" sz="4800" dirty="0" smtClean="0"/>
            </a:br>
            <a:r>
              <a:rPr lang="en-US" altLang="zh-CN" sz="4800" smtClean="0"/>
              <a:t>Grid Structure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3268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0" y="937553"/>
            <a:ext cx="5852160" cy="5334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 smtClean="0"/>
              <a:t>Grid Structure - Capacity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306830"/>
            <a:ext cx="60325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Line capacities were changed and then grid ES net ability was measured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Results show capacity and grid ES net ability are directly related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Higher line capacity leads to better ES performance</a:t>
            </a:r>
            <a:endParaRPr lang="en-US" sz="2000" dirty="0"/>
          </a:p>
          <a:p>
            <a:pPr marL="1657350" lvl="3" indent="-285750">
              <a:buFont typeface="Arial" charset="0"/>
              <a:buChar char="•"/>
            </a:pP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endParaRPr lang="en-US" sz="2000" dirty="0" smtClean="0"/>
          </a:p>
          <a:p>
            <a:pPr marL="1200150" lvl="2" indent="-285750">
              <a:buFont typeface="Arial" charset="0"/>
              <a:buChar char="•"/>
            </a:pPr>
            <a:endParaRPr lang="en-US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032706" y="6348772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26: IEEE 30 </a:t>
            </a:r>
            <a:r>
              <a:rPr lang="mr-IN" sz="1200" dirty="0" smtClean="0"/>
              <a:t>–</a:t>
            </a:r>
            <a:r>
              <a:rPr lang="en-US" sz="1200" dirty="0" smtClean="0"/>
              <a:t> Grid ES net </a:t>
            </a:r>
            <a:r>
              <a:rPr lang="en-US" sz="1200" dirty="0"/>
              <a:t>ability </a:t>
            </a:r>
            <a:r>
              <a:rPr lang="en-US" sz="1200" dirty="0" smtClean="0"/>
              <a:t>vs. line capacity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7308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 smtClean="0"/>
              <a:t>Grid Structure - Impedance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306830"/>
            <a:ext cx="60325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Line impedances were changed and then grid ES net ability was measured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Results show impedance and grid ES net ability are inversely related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Lower line impedance leads to better ES performance</a:t>
            </a:r>
            <a:endParaRPr lang="en-US" sz="2000" dirty="0"/>
          </a:p>
          <a:p>
            <a:pPr marL="1657350" lvl="3" indent="-285750">
              <a:buFont typeface="Arial" charset="0"/>
              <a:buChar char="•"/>
            </a:pP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endParaRPr lang="en-US" sz="2000" dirty="0" smtClean="0"/>
          </a:p>
          <a:p>
            <a:pPr marL="1200150" lvl="2" indent="-285750">
              <a:buFont typeface="Arial" charset="0"/>
              <a:buChar char="•"/>
            </a:pPr>
            <a:endParaRPr lang="en-US" sz="2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0" y="937553"/>
            <a:ext cx="5852160" cy="533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32706" y="6348772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27: IEEE 30 </a:t>
            </a:r>
            <a:r>
              <a:rPr lang="mr-IN" sz="1200" dirty="0" smtClean="0"/>
              <a:t>–</a:t>
            </a:r>
            <a:r>
              <a:rPr lang="en-US" sz="1200" dirty="0" smtClean="0"/>
              <a:t> Grid ES net </a:t>
            </a:r>
            <a:r>
              <a:rPr lang="en-US" sz="1200" dirty="0"/>
              <a:t>ability </a:t>
            </a:r>
            <a:r>
              <a:rPr lang="en-US" sz="1200" dirty="0" smtClean="0"/>
              <a:t>vs. line impedance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2357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840" y="937553"/>
            <a:ext cx="5852160" cy="5334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 smtClean="0"/>
              <a:t>Grid Structure - Lines per Node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306830"/>
            <a:ext cx="60325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Grid ES net ability of seven different grids was plotted against its lines per node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Results show that possibly having more lines with fewer nodes in a grid will lead to higher ES performance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More data needs to be collected to verify this claim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32706" y="6348772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27: IEEE 30 </a:t>
            </a:r>
            <a:r>
              <a:rPr lang="mr-IN" sz="1200" dirty="0" smtClean="0"/>
              <a:t>–</a:t>
            </a:r>
            <a:r>
              <a:rPr lang="en-US" sz="1200" dirty="0" smtClean="0"/>
              <a:t> Grid ES net </a:t>
            </a:r>
            <a:r>
              <a:rPr lang="en-US" sz="1200" dirty="0"/>
              <a:t>ability </a:t>
            </a:r>
            <a:r>
              <a:rPr lang="en-US" sz="1200" dirty="0" smtClean="0"/>
              <a:t>vs. lines per node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8047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 smtClean="0"/>
              <a:t>Grid Structure - Density</a:t>
            </a:r>
            <a:endParaRPr 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0" y="1306830"/>
                <a:ext cx="6032500" cy="36113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 smtClean="0"/>
                  <a:t>Density of a grid is a function of the distance to other nodes in the network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𝐿</m:t>
                    </m:r>
                    <m:d>
                      <m:dPr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sz="2000" i="1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charset="0"/>
                          </a:rPr>
                          <m:t>𝑗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b>
                      <m:sup/>
                      <m:e>
                        <m:f>
                          <m:fPr>
                            <m:type m:val="skw"/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sz="20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endParaRPr lang="en-US" sz="2000" dirty="0" smtClean="0"/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 smtClean="0"/>
                  <a:t>Results showed no correlation between average location (density) and grid ES net ability</a:t>
                </a:r>
              </a:p>
              <a:p>
                <a:pPr marL="742950" lvl="1" indent="-285750">
                  <a:buFont typeface="Arial" charset="0"/>
                  <a:buChar char="•"/>
                </a:pPr>
                <a:endParaRPr lang="en-US" sz="2000" dirty="0"/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sz="2000" dirty="0" smtClean="0"/>
                  <a:t>Further research will need to be performed to verify whether density leads to higher ES performance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06830"/>
                <a:ext cx="6032500" cy="3611373"/>
              </a:xfrm>
              <a:prstGeom prst="rect">
                <a:avLst/>
              </a:prstGeom>
              <a:blipFill rotWithShape="0">
                <a:blip r:embed="rId2"/>
                <a:stretch>
                  <a:fillRect t="-843" b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588" y="3429001"/>
            <a:ext cx="2508250" cy="2508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7054057" y="2144681"/>
            <a:ext cx="4405312" cy="2579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76952" y="2646927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28: Grid with low density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949133" y="6161958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29: Grid with high density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142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 smtClean="0"/>
              <a:t>Conclusion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306830"/>
            <a:ext cx="81026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Novel method to determine optimal ES siting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Location of a node is a strong determinant of its ES performance.  More centrally located nodes will have better ES performance.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Can determine which grids have superior structure for ES performance</a:t>
            </a: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Several factors determine a grids overall ES performance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 smtClean="0"/>
              <a:t>Impedance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2000" dirty="0" smtClean="0"/>
              <a:t>Lower impedance leads to higher ES performance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 smtClean="0"/>
              <a:t>Capacity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2000" dirty="0" smtClean="0"/>
              <a:t>Higher capacity </a:t>
            </a:r>
            <a:r>
              <a:rPr lang="en-US" sz="2000" dirty="0"/>
              <a:t>leads to higher ES performance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 smtClean="0"/>
              <a:t>Lines per Node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2000" dirty="0" smtClean="0"/>
              <a:t>More lines may lead </a:t>
            </a:r>
            <a:r>
              <a:rPr lang="en-US" sz="2000" dirty="0"/>
              <a:t>to higher ES performance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 smtClean="0"/>
              <a:t>Density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2000" dirty="0" smtClean="0"/>
              <a:t>Relationship unclear.  More research is needed.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 smtClean="0"/>
          </a:p>
          <a:p>
            <a:pPr marL="742950" lvl="1" indent="-285750">
              <a:buFont typeface="Arial" charset="0"/>
              <a:buChar char="•"/>
            </a:pP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endParaRPr lang="en-US" sz="2000" dirty="0" smtClean="0"/>
          </a:p>
          <a:p>
            <a:pPr marL="742950" lvl="1" indent="-285750">
              <a:buFont typeface="Arial" charset="0"/>
              <a:buChar char="•"/>
            </a:pPr>
            <a:endParaRPr lang="en-US" sz="2000" dirty="0"/>
          </a:p>
          <a:p>
            <a:pPr marL="1657350" lvl="3" indent="-285750">
              <a:buFont typeface="Arial" charset="0"/>
              <a:buChar char="•"/>
            </a:pP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endParaRPr lang="en-US" sz="2000" dirty="0" smtClean="0"/>
          </a:p>
          <a:p>
            <a:pPr marL="1200150" lvl="2" indent="-285750">
              <a:buFont typeface="Arial" charset="0"/>
              <a:buChar char="•"/>
            </a:pPr>
            <a:endParaRPr lang="en-US" sz="2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243" y="1685924"/>
            <a:ext cx="2284531" cy="434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Thank You</a:t>
            </a:r>
            <a:br>
              <a:rPr lang="en-US" altLang="zh-CN" sz="4800" dirty="0" smtClean="0"/>
            </a:br>
            <a:r>
              <a:rPr lang="en-US" altLang="zh-CN" sz="4800" dirty="0"/>
              <a:t/>
            </a:r>
            <a:br>
              <a:rPr lang="en-US" altLang="zh-CN" sz="4800" dirty="0"/>
            </a:br>
            <a:r>
              <a:rPr lang="en-US" altLang="zh-CN" sz="4800" dirty="0" smtClean="0"/>
              <a:t>Any Questions?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200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Energy Storage Considerations</a:t>
            </a:r>
            <a:endParaRPr lang="en-US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1142699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Size </a:t>
            </a:r>
            <a:r>
              <a:rPr lang="en-US" sz="3600" dirty="0" smtClean="0"/>
              <a:t>                              Type                         Location</a:t>
            </a:r>
            <a:endParaRPr lang="en-US" sz="3600" dirty="0"/>
          </a:p>
        </p:txBody>
      </p:sp>
      <p:grpSp>
        <p:nvGrpSpPr>
          <p:cNvPr id="5" name="Group 4"/>
          <p:cNvGrpSpPr/>
          <p:nvPr/>
        </p:nvGrpSpPr>
        <p:grpSpPr>
          <a:xfrm>
            <a:off x="1560590" y="2088095"/>
            <a:ext cx="863048" cy="817291"/>
            <a:chOff x="0" y="0"/>
            <a:chExt cx="1440000" cy="1371808"/>
          </a:xfrm>
        </p:grpSpPr>
        <p:grpSp>
          <p:nvGrpSpPr>
            <p:cNvPr id="6" name="Group 5"/>
            <p:cNvGrpSpPr/>
            <p:nvPr/>
          </p:nvGrpSpPr>
          <p:grpSpPr>
            <a:xfrm>
              <a:off x="0" y="0"/>
              <a:ext cx="1440000" cy="1349823"/>
              <a:chOff x="0" y="0"/>
              <a:chExt cx="1440000" cy="1349823"/>
            </a:xfrm>
          </p:grpSpPr>
          <p:sp>
            <p:nvSpPr>
              <p:cNvPr id="14" name="Rectangle 13"/>
              <p:cNvSpPr>
                <a:spLocks noChangeAspect="1"/>
              </p:cNvSpPr>
              <p:nvPr/>
            </p:nvSpPr>
            <p:spPr>
              <a:xfrm>
                <a:off x="0" y="269823"/>
                <a:ext cx="1440000" cy="1080000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47338" y="0"/>
                <a:ext cx="270000" cy="270000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944381" y="0"/>
                <a:ext cx="270000" cy="270000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9" name="Text Box 7"/>
            <p:cNvSpPr txBox="1"/>
            <p:nvPr/>
          </p:nvSpPr>
          <p:spPr>
            <a:xfrm>
              <a:off x="0" y="292308"/>
              <a:ext cx="1439545" cy="1079500"/>
            </a:xfrm>
            <a:prstGeom prst="rect">
              <a:avLst/>
            </a:prstGeom>
            <a:noFill/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20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1 Ah</a:t>
              </a:r>
              <a:endParaRPr lang="en-US" sz="1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69823" y="547141"/>
              <a:ext cx="270000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04735" y="412230"/>
              <a:ext cx="0" cy="27000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944381" y="547141"/>
              <a:ext cx="270000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1447460" y="3512641"/>
            <a:ext cx="1078906" cy="975355"/>
            <a:chOff x="0" y="0"/>
            <a:chExt cx="1800000" cy="1627318"/>
          </a:xfrm>
        </p:grpSpPr>
        <p:grpSp>
          <p:nvGrpSpPr>
            <p:cNvPr id="18" name="Group 17"/>
            <p:cNvGrpSpPr/>
            <p:nvPr/>
          </p:nvGrpSpPr>
          <p:grpSpPr>
            <a:xfrm>
              <a:off x="0" y="0"/>
              <a:ext cx="1800000" cy="1627318"/>
              <a:chOff x="0" y="0"/>
              <a:chExt cx="1800000" cy="1627318"/>
            </a:xfrm>
          </p:grpSpPr>
          <p:sp>
            <p:nvSpPr>
              <p:cNvPr id="20" name="Rectangle 19"/>
              <p:cNvSpPr>
                <a:spLocks noChangeAspect="1"/>
              </p:cNvSpPr>
              <p:nvPr/>
            </p:nvSpPr>
            <p:spPr>
              <a:xfrm>
                <a:off x="0" y="277318"/>
                <a:ext cx="1800000" cy="1350000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47338" y="0"/>
                <a:ext cx="270000" cy="270000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281659" y="0"/>
                <a:ext cx="269875" cy="269875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269823" y="524655"/>
                <a:ext cx="269875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04735" y="382249"/>
                <a:ext cx="0" cy="26987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1274164" y="524655"/>
                <a:ext cx="270000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 Box 10"/>
            <p:cNvSpPr txBox="1">
              <a:spLocks noChangeAspect="1"/>
            </p:cNvSpPr>
            <p:nvPr/>
          </p:nvSpPr>
          <p:spPr>
            <a:xfrm>
              <a:off x="0" y="247337"/>
              <a:ext cx="1800000" cy="1349801"/>
            </a:xfrm>
            <a:prstGeom prst="rect">
              <a:avLst/>
            </a:prstGeom>
            <a:noFill/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22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5 Ah</a:t>
              </a:r>
              <a:endPara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339494" y="5108348"/>
            <a:ext cx="1299331" cy="1134748"/>
            <a:chOff x="0" y="0"/>
            <a:chExt cx="2167495" cy="1904813"/>
          </a:xfrm>
        </p:grpSpPr>
        <p:grpSp>
          <p:nvGrpSpPr>
            <p:cNvPr id="27" name="Group 26"/>
            <p:cNvGrpSpPr/>
            <p:nvPr/>
          </p:nvGrpSpPr>
          <p:grpSpPr>
            <a:xfrm>
              <a:off x="7495" y="0"/>
              <a:ext cx="2160000" cy="1904432"/>
              <a:chOff x="0" y="0"/>
              <a:chExt cx="2160000" cy="1904432"/>
            </a:xfrm>
          </p:grpSpPr>
          <p:sp>
            <p:nvSpPr>
              <p:cNvPr id="29" name="Text Box 16"/>
              <p:cNvSpPr txBox="1">
                <a:spLocks noChangeAspect="1"/>
              </p:cNvSpPr>
              <p:nvPr/>
            </p:nvSpPr>
            <p:spPr>
              <a:xfrm>
                <a:off x="0" y="284813"/>
                <a:ext cx="2160000" cy="1619619"/>
              </a:xfrm>
              <a:prstGeom prst="rect">
                <a:avLst/>
              </a:prstGeom>
              <a:noFill/>
              <a:ln w="6350">
                <a:solidFill>
                  <a:prstClr val="black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 </a:t>
                </a:r>
                <a:endParaRPr lang="en-US" sz="12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spcAft>
                    <a:spcPts val="0"/>
                  </a:spcAft>
                </a:pPr>
                <a:r>
                  <a:rPr lang="en-US" sz="22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10 Ah</a:t>
                </a:r>
                <a:endParaRPr lang="en-US" sz="12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54832" y="0"/>
                <a:ext cx="269875" cy="269875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648918" y="7495"/>
                <a:ext cx="269875" cy="269875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32" name="Straight Connector 31"/>
              <p:cNvCxnSpPr/>
              <p:nvPr/>
            </p:nvCxnSpPr>
            <p:spPr>
              <a:xfrm>
                <a:off x="262327" y="547141"/>
                <a:ext cx="269875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04734" y="419724"/>
                <a:ext cx="0" cy="26987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656413" y="554636"/>
                <a:ext cx="270000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Rectangle 27"/>
            <p:cNvSpPr>
              <a:spLocks noChangeAspect="1"/>
            </p:cNvSpPr>
            <p:nvPr/>
          </p:nvSpPr>
          <p:spPr>
            <a:xfrm>
              <a:off x="0" y="284813"/>
              <a:ext cx="2160000" cy="1620000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35" name="Group 34"/>
          <p:cNvGrpSpPr>
            <a:grpSpLocks noChangeAspect="1"/>
          </p:cNvGrpSpPr>
          <p:nvPr/>
        </p:nvGrpSpPr>
        <p:grpSpPr>
          <a:xfrm>
            <a:off x="5478715" y="3574089"/>
            <a:ext cx="1078906" cy="975355"/>
            <a:chOff x="0" y="0"/>
            <a:chExt cx="1800000" cy="1627318"/>
          </a:xfrm>
        </p:grpSpPr>
        <p:grpSp>
          <p:nvGrpSpPr>
            <p:cNvPr id="36" name="Group 35"/>
            <p:cNvGrpSpPr/>
            <p:nvPr/>
          </p:nvGrpSpPr>
          <p:grpSpPr>
            <a:xfrm>
              <a:off x="0" y="0"/>
              <a:ext cx="1800000" cy="1627318"/>
              <a:chOff x="0" y="0"/>
              <a:chExt cx="1800000" cy="1627318"/>
            </a:xfrm>
          </p:grpSpPr>
          <p:sp>
            <p:nvSpPr>
              <p:cNvPr id="38" name="Rectangle 37"/>
              <p:cNvSpPr>
                <a:spLocks noChangeAspect="1"/>
              </p:cNvSpPr>
              <p:nvPr/>
            </p:nvSpPr>
            <p:spPr>
              <a:xfrm>
                <a:off x="0" y="277318"/>
                <a:ext cx="1800000" cy="1350000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47338" y="0"/>
                <a:ext cx="270000" cy="270000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281659" y="0"/>
                <a:ext cx="269875" cy="269875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41" name="Straight Connector 40"/>
              <p:cNvCxnSpPr/>
              <p:nvPr/>
            </p:nvCxnSpPr>
            <p:spPr>
              <a:xfrm>
                <a:off x="269823" y="524655"/>
                <a:ext cx="269875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04735" y="382249"/>
                <a:ext cx="0" cy="269875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274164" y="524655"/>
                <a:ext cx="270000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 Box 10"/>
            <p:cNvSpPr txBox="1">
              <a:spLocks noChangeAspect="1"/>
            </p:cNvSpPr>
            <p:nvPr/>
          </p:nvSpPr>
          <p:spPr>
            <a:xfrm>
              <a:off x="0" y="247337"/>
              <a:ext cx="1800000" cy="1349801"/>
            </a:xfrm>
            <a:prstGeom prst="rect">
              <a:avLst/>
            </a:prstGeom>
            <a:noFill/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sz="16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en-US" sz="2200" dirty="0" smtClean="0"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rPr>
                <a:t>Li-ion</a:t>
              </a:r>
              <a:endParaRPr lang="en-US" sz="1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133" y="1991704"/>
            <a:ext cx="1134488" cy="91368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441" y="4874665"/>
            <a:ext cx="1301996" cy="111926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489095" y="2905386"/>
            <a:ext cx="3002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p</a:t>
            </a:r>
            <a:r>
              <a:rPr lang="en-US" sz="2000" smtClean="0"/>
              <a:t>umped-storage</a:t>
            </a:r>
            <a:endParaRPr lang="en-US" sz="2000" dirty="0"/>
          </a:p>
        </p:txBody>
      </p:sp>
      <p:sp>
        <p:nvSpPr>
          <p:cNvPr id="46" name="TextBox 45"/>
          <p:cNvSpPr txBox="1"/>
          <p:nvPr/>
        </p:nvSpPr>
        <p:spPr>
          <a:xfrm>
            <a:off x="4516886" y="6055988"/>
            <a:ext cx="3002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flywheel storage</a:t>
            </a:r>
            <a:endParaRPr lang="en-US" sz="2000" dirty="0"/>
          </a:p>
        </p:txBody>
      </p:sp>
      <p:sp>
        <p:nvSpPr>
          <p:cNvPr id="57" name="Rectangle 56"/>
          <p:cNvSpPr/>
          <p:nvPr/>
        </p:nvSpPr>
        <p:spPr>
          <a:xfrm>
            <a:off x="8712200" y="1155098"/>
            <a:ext cx="2051839" cy="64633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532" y="2257424"/>
            <a:ext cx="1967588" cy="374332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790796" y="6486851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2: Comparison of size, type and location for ES considerations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7419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Energy Storage Optimization</a:t>
            </a:r>
            <a:endParaRPr lang="en-US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184150" y="1673094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Voltage</a:t>
            </a:r>
          </a:p>
          <a:p>
            <a:pPr algn="ctr"/>
            <a:r>
              <a:rPr lang="en-US" sz="3600" dirty="0" smtClean="0"/>
              <a:t>Support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707381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charset="0"/>
              <a:buNone/>
            </a:pPr>
            <a:r>
              <a:rPr lang="en-US" sz="2000" dirty="0" smtClean="0"/>
              <a:t>Selecting the best </a:t>
            </a:r>
            <a:r>
              <a:rPr lang="en-US" sz="2000" b="1" dirty="0" smtClean="0"/>
              <a:t>ES location </a:t>
            </a:r>
            <a:r>
              <a:rPr lang="en-US" sz="2000" dirty="0" smtClean="0"/>
              <a:t>in the </a:t>
            </a:r>
            <a:r>
              <a:rPr lang="en-US" sz="2000" b="1" dirty="0" smtClean="0"/>
              <a:t>grid</a:t>
            </a:r>
            <a:r>
              <a:rPr lang="en-US" sz="2000" dirty="0" smtClean="0"/>
              <a:t> will optimize </a:t>
            </a:r>
            <a:r>
              <a:rPr lang="en-US" sz="2000" b="1" dirty="0" smtClean="0"/>
              <a:t>ES performance 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079750" y="1673094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Frequency</a:t>
            </a:r>
          </a:p>
          <a:p>
            <a:pPr algn="ctr"/>
            <a:r>
              <a:rPr lang="en-US" sz="3600" dirty="0" smtClean="0"/>
              <a:t>Regulation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5975350" y="1950093"/>
            <a:ext cx="28956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 smtClean="0"/>
              <a:t>Arbitrage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8870950" y="1673093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ES</a:t>
            </a:r>
          </a:p>
          <a:p>
            <a:pPr algn="ctr"/>
            <a:r>
              <a:rPr lang="en-US" sz="3600" dirty="0" smtClean="0"/>
              <a:t>Performance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8870950" y="1673093"/>
            <a:ext cx="2895600" cy="120032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6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Determine Optimal ES Siting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6376987" y="5495924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3: Example network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306830"/>
            <a:ext cx="790098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Find the best location for ES to optimize ES performance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Centrality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 smtClean="0"/>
          </a:p>
          <a:p>
            <a:pPr marL="1257300" lvl="2" indent="-342900">
              <a:buFont typeface="Arial" charset="0"/>
              <a:buChar char="•"/>
            </a:pPr>
            <a:r>
              <a:rPr lang="en-US" sz="2000" dirty="0" smtClean="0"/>
              <a:t>Determine the most important or central nodes in a network</a:t>
            </a:r>
          </a:p>
          <a:p>
            <a:pPr marL="1257300" lvl="2" indent="-342900">
              <a:buFont typeface="Arial" charset="0"/>
              <a:buChar char="•"/>
            </a:pPr>
            <a:endParaRPr lang="en-US" sz="2000" dirty="0"/>
          </a:p>
          <a:p>
            <a:pPr marL="1257300" lvl="2" indent="-342900">
              <a:buFont typeface="Arial" charset="0"/>
              <a:buChar char="•"/>
            </a:pPr>
            <a:r>
              <a:rPr lang="en-US" sz="2000" dirty="0" smtClean="0"/>
              <a:t>Several different methods to analyze centrality</a:t>
            </a:r>
          </a:p>
          <a:p>
            <a:pPr marL="1257300" lvl="2" indent="-342900">
              <a:buFont typeface="Arial" charset="0"/>
              <a:buChar char="•"/>
            </a:pPr>
            <a:endParaRPr lang="en-US" sz="2000" dirty="0" smtClean="0"/>
          </a:p>
          <a:p>
            <a:pPr marL="1257300" lvl="2" indent="-342900">
              <a:buFont typeface="Arial" charset="0"/>
              <a:buChar char="•"/>
            </a:pPr>
            <a:r>
              <a:rPr lang="en-US" sz="2000" dirty="0"/>
              <a:t>U</a:t>
            </a:r>
            <a:r>
              <a:rPr lang="en-US" sz="2000" dirty="0" smtClean="0"/>
              <a:t>sed to analyze networks in different fields of study</a:t>
            </a:r>
          </a:p>
          <a:p>
            <a:pPr marL="1257300" lvl="2" indent="-342900">
              <a:buFont typeface="Arial" charset="0"/>
              <a:buChar char="•"/>
            </a:pPr>
            <a:endParaRPr lang="en-US" sz="2000" dirty="0" smtClean="0"/>
          </a:p>
          <a:p>
            <a:pPr marL="1714500" lvl="3" indent="-342900">
              <a:buFont typeface="Arial" charset="0"/>
              <a:buChar char="•"/>
            </a:pPr>
            <a:r>
              <a:rPr lang="en-US" sz="2000" dirty="0" smtClean="0"/>
              <a:t>Biology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000" dirty="0" smtClean="0"/>
              <a:t>Transportation</a:t>
            </a:r>
          </a:p>
          <a:p>
            <a:pPr marL="1714500" lvl="3" indent="-342900">
              <a:buFont typeface="Arial" charset="0"/>
              <a:buChar char="•"/>
            </a:pPr>
            <a:r>
              <a:rPr lang="en-US" sz="2000" dirty="0" smtClean="0"/>
              <a:t>Logistics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/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Model electrical grid as a simple network</a:t>
            </a:r>
          </a:p>
          <a:p>
            <a:pPr marL="800100" lvl="1" indent="-342900">
              <a:buFont typeface="Arial" charset="0"/>
              <a:buChar char="•"/>
            </a:pPr>
            <a:endParaRPr lang="en-US" sz="2000" dirty="0" smtClean="0"/>
          </a:p>
          <a:p>
            <a:pPr marL="1257300" lvl="2" indent="-342900">
              <a:buFont typeface="Arial" charset="0"/>
              <a:buChar char="•"/>
            </a:pPr>
            <a:r>
              <a:rPr lang="en-US" sz="2000" dirty="0" smtClean="0"/>
              <a:t>The grid can be defined as nodes connected by lines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7107555" y="1724341"/>
            <a:ext cx="5034439" cy="3528695"/>
            <a:chOff x="0" y="0"/>
            <a:chExt cx="5035034" cy="3528750"/>
          </a:xfrm>
        </p:grpSpPr>
        <p:cxnSp>
          <p:nvCxnSpPr>
            <p:cNvPr id="37" name="Straight Connector 36"/>
            <p:cNvCxnSpPr/>
            <p:nvPr/>
          </p:nvCxnSpPr>
          <p:spPr>
            <a:xfrm flipV="1">
              <a:off x="193780" y="593452"/>
              <a:ext cx="2336400" cy="1168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193780" y="1762188"/>
              <a:ext cx="2340000" cy="117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2531253" y="593452"/>
              <a:ext cx="0" cy="234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66612" y="1622909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2391974" y="454173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2391974" y="2791645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0" y="0"/>
              <a:ext cx="5035034" cy="3528750"/>
              <a:chOff x="0" y="0"/>
              <a:chExt cx="5035034" cy="3528750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V="1">
                <a:off x="2531253" y="1762188"/>
                <a:ext cx="2336800" cy="1168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2531253" y="587396"/>
                <a:ext cx="2340000" cy="117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>
                <a:spLocks noChangeAspect="1"/>
              </p:cNvSpPr>
              <p:nvPr/>
            </p:nvSpPr>
            <p:spPr>
              <a:xfrm>
                <a:off x="4729446" y="1622909"/>
                <a:ext cx="252000" cy="25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7" name="Text Box 11"/>
              <p:cNvSpPr txBox="1">
                <a:spLocks noChangeAspect="1"/>
              </p:cNvSpPr>
              <p:nvPr/>
            </p:nvSpPr>
            <p:spPr>
              <a:xfrm>
                <a:off x="0" y="1924284"/>
                <a:ext cx="355600" cy="3556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2000" dirty="0">
                    <a:effectLst/>
                    <a:latin typeface="Times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4</a:t>
                </a:r>
                <a:endParaRPr lang="en-US" sz="12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Text Box 12"/>
              <p:cNvSpPr txBox="1">
                <a:spLocks noChangeAspect="1"/>
              </p:cNvSpPr>
              <p:nvPr/>
            </p:nvSpPr>
            <p:spPr>
              <a:xfrm>
                <a:off x="2337473" y="0"/>
                <a:ext cx="355600" cy="3556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2000" dirty="0">
                    <a:effectLst/>
                    <a:latin typeface="Times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3</a:t>
                </a:r>
                <a:endParaRPr lang="en-US" sz="12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Text Box 13"/>
              <p:cNvSpPr txBox="1">
                <a:spLocks noChangeAspect="1"/>
              </p:cNvSpPr>
              <p:nvPr/>
            </p:nvSpPr>
            <p:spPr>
              <a:xfrm>
                <a:off x="4679434" y="1959530"/>
                <a:ext cx="355600" cy="3556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3600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2000">
                    <a:effectLst/>
                    <a:latin typeface="Times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2</a:t>
                </a:r>
                <a:endParaRPr lang="en-US" sz="120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Text Box 14"/>
              <p:cNvSpPr txBox="1">
                <a:spLocks noChangeAspect="1"/>
              </p:cNvSpPr>
              <p:nvPr/>
            </p:nvSpPr>
            <p:spPr>
              <a:xfrm>
                <a:off x="2343528" y="3173150"/>
                <a:ext cx="355600" cy="35560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2000">
                    <a:effectLst/>
                    <a:latin typeface="Times" pitchFamily="2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1</a:t>
                </a:r>
                <a:endParaRPr lang="en-US" sz="120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071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7637957" y="2178507"/>
            <a:ext cx="1618585" cy="775708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9983017" y="2178507"/>
            <a:ext cx="1535853" cy="737853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10111784" y="3937210"/>
            <a:ext cx="1618585" cy="775708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7620539" y="1896341"/>
            <a:ext cx="1618585" cy="775708"/>
          </a:xfrm>
          <a:prstGeom prst="straightConnector1">
            <a:avLst/>
          </a:prstGeom>
          <a:ln w="76200">
            <a:solidFill>
              <a:srgbClr val="FF00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9965599" y="1896341"/>
            <a:ext cx="1535853" cy="737853"/>
          </a:xfrm>
          <a:prstGeom prst="straightConnector1">
            <a:avLst/>
          </a:prstGeom>
          <a:ln w="101600">
            <a:solidFill>
              <a:srgbClr val="FF00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10091539" y="4271879"/>
            <a:ext cx="1618585" cy="775708"/>
          </a:xfrm>
          <a:prstGeom prst="straightConnector1">
            <a:avLst/>
          </a:prstGeom>
          <a:ln w="1587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7488889" y="3850311"/>
            <a:ext cx="1535853" cy="737853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7468644" y="4184980"/>
            <a:ext cx="1535853" cy="737853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0" y="1306830"/>
            <a:ext cx="731088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Assumptions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2000" dirty="0"/>
              <a:t>L</a:t>
            </a:r>
            <a:r>
              <a:rPr lang="en-US" sz="2000" dirty="0" smtClean="0"/>
              <a:t>ines are unweighted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2000" dirty="0"/>
              <a:t>O</a:t>
            </a:r>
            <a:r>
              <a:rPr lang="en-US" sz="2000" dirty="0" smtClean="0"/>
              <a:t>ne </a:t>
            </a:r>
            <a:r>
              <a:rPr lang="en-US" sz="2000" dirty="0"/>
              <a:t>path </a:t>
            </a:r>
            <a:r>
              <a:rPr lang="en-US" sz="2000" dirty="0" smtClean="0"/>
              <a:t>between generator and load </a:t>
            </a:r>
          </a:p>
          <a:p>
            <a:pPr marL="1200150" lvl="2" indent="-285750">
              <a:buFont typeface="Arial" charset="0"/>
              <a:buChar char="•"/>
            </a:pP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This is clearly a </a:t>
            </a:r>
            <a:r>
              <a:rPr lang="en-US" sz="2000" dirty="0" smtClean="0"/>
              <a:t>problem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2000" dirty="0"/>
              <a:t>S</a:t>
            </a:r>
            <a:r>
              <a:rPr lang="en-US" sz="2000" dirty="0" smtClean="0"/>
              <a:t>ince </a:t>
            </a:r>
            <a:r>
              <a:rPr lang="en-US" sz="2000" dirty="0"/>
              <a:t>not all transmission lines are equal, in terms of distance or in electrical properties</a:t>
            </a:r>
            <a:r>
              <a:rPr lang="en-US" sz="2000" dirty="0" smtClean="0"/>
              <a:t>.</a:t>
            </a:r>
          </a:p>
          <a:p>
            <a:pPr marL="1200150" lvl="2" indent="-285750">
              <a:buFont typeface="Arial" charset="0"/>
              <a:buChar char="•"/>
            </a:pP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2000" dirty="0" smtClean="0"/>
              <a:t>Electricity can take a multitude of paths between generator and load</a:t>
            </a:r>
          </a:p>
          <a:p>
            <a:pPr marL="1200150" lvl="2" indent="-285750">
              <a:buFont typeface="Arial" charset="0"/>
              <a:buChar char="•"/>
            </a:pP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In order to overcome </a:t>
            </a:r>
            <a:r>
              <a:rPr lang="en-US" sz="2000" dirty="0" smtClean="0"/>
              <a:t>this, the physics of power flow is considered.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2000" b="1" dirty="0" smtClean="0"/>
              <a:t>A weighted model is proposed to model the physics of power flow to determine the most appropriate ES site </a:t>
            </a:r>
            <a:endParaRPr lang="en-US" sz="2000" b="1" dirty="0"/>
          </a:p>
        </p:txBody>
      </p:sp>
      <p:grpSp>
        <p:nvGrpSpPr>
          <p:cNvPr id="24" name="Group 23"/>
          <p:cNvGrpSpPr/>
          <p:nvPr/>
        </p:nvGrpSpPr>
        <p:grpSpPr>
          <a:xfrm>
            <a:off x="7174159" y="2178507"/>
            <a:ext cx="4914253" cy="2589432"/>
            <a:chOff x="66612" y="454173"/>
            <a:chExt cx="4914834" cy="2589472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193780" y="593452"/>
              <a:ext cx="2336400" cy="1168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93780" y="1762188"/>
              <a:ext cx="2340000" cy="117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531253" y="593452"/>
              <a:ext cx="0" cy="234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6612" y="1622909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>
              <a:off x="2391974" y="454173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2391974" y="2791645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2531253" y="587396"/>
              <a:ext cx="2450193" cy="2343192"/>
              <a:chOff x="2531253" y="587396"/>
              <a:chExt cx="2450193" cy="2343192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 flipV="1">
                <a:off x="2531253" y="1762188"/>
                <a:ext cx="2336800" cy="1168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2531253" y="587396"/>
                <a:ext cx="2340000" cy="117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/>
              <p:cNvSpPr>
                <a:spLocks noChangeAspect="1"/>
              </p:cNvSpPr>
              <p:nvPr/>
            </p:nvSpPr>
            <p:spPr>
              <a:xfrm>
                <a:off x="4729446" y="1622909"/>
                <a:ext cx="252000" cy="25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Pure Topological Approach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6376987" y="5495924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4: Example grid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8023307" y="2320284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Z</a:t>
            </a:r>
            <a:r>
              <a:rPr lang="en-US" sz="2000" b="1" baseline="-25000" dirty="0"/>
              <a:t>1</a:t>
            </a:r>
            <a:endParaRPr lang="en-US" sz="2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8023307" y="4134772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Z</a:t>
            </a:r>
            <a:r>
              <a:rPr lang="en-US" sz="2000" b="1" baseline="-25000" dirty="0" smtClean="0"/>
              <a:t>2</a:t>
            </a:r>
            <a:endParaRPr lang="en-US" sz="20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9048129" y="3183381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Z</a:t>
            </a:r>
            <a:r>
              <a:rPr lang="en-US" sz="2000" b="1" baseline="-25000" dirty="0"/>
              <a:t>3</a:t>
            </a:r>
            <a:endParaRPr lang="en-US" sz="20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10552793" y="2338096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Z</a:t>
            </a:r>
            <a:r>
              <a:rPr lang="en-US" sz="2000" b="1" baseline="-25000" dirty="0" smtClean="0"/>
              <a:t>4</a:t>
            </a:r>
            <a:endParaRPr 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0700224" y="4129651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Z</a:t>
            </a:r>
            <a:r>
              <a:rPr lang="en-US" sz="2000" b="1" baseline="-25000" dirty="0"/>
              <a:t>5</a:t>
            </a:r>
            <a:endParaRPr lang="en-US" sz="2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6963595" y="2744032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Gen</a:t>
            </a:r>
            <a:endParaRPr lang="en-US" sz="20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11446395" y="2744032"/>
            <a:ext cx="853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Load</a:t>
            </a:r>
            <a:endParaRPr lang="en-US" sz="2000" b="1" dirty="0"/>
          </a:p>
        </p:txBody>
      </p:sp>
      <p:cxnSp>
        <p:nvCxnSpPr>
          <p:cNvPr id="52" name="Straight Arrow Connector 51"/>
          <p:cNvCxnSpPr/>
          <p:nvPr/>
        </p:nvCxnSpPr>
        <p:spPr>
          <a:xfrm flipH="1" flipV="1">
            <a:off x="9385310" y="2644685"/>
            <a:ext cx="10057" cy="1591367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9847602" y="2644685"/>
            <a:ext cx="10057" cy="1591367"/>
          </a:xfrm>
          <a:prstGeom prst="straightConnector1">
            <a:avLst/>
          </a:prstGeom>
          <a:ln w="222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Electrical Grid Considerations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306830"/>
            <a:ext cx="6426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Need to consider the physics of electrical grids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Need to determine </a:t>
            </a:r>
            <a:r>
              <a:rPr lang="en-US" sz="2000" b="1" dirty="0" smtClean="0"/>
              <a:t>path</a:t>
            </a:r>
            <a:r>
              <a:rPr lang="en-US" sz="2000" dirty="0" smtClean="0"/>
              <a:t>, </a:t>
            </a:r>
            <a:r>
              <a:rPr lang="en-US" sz="2000" b="1" dirty="0" smtClean="0"/>
              <a:t>distance, </a:t>
            </a:r>
            <a:r>
              <a:rPr lang="en-US" sz="2000" dirty="0" smtClean="0"/>
              <a:t>and </a:t>
            </a:r>
            <a:r>
              <a:rPr lang="en-US" sz="2000" b="1" dirty="0" smtClean="0"/>
              <a:t>rate of flow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2000" dirty="0"/>
              <a:t>Bus Type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2000" dirty="0"/>
              <a:t>Generator, load, or transmission bus (</a:t>
            </a:r>
            <a:r>
              <a:rPr lang="en-US" sz="2000" b="1" dirty="0"/>
              <a:t>path</a:t>
            </a:r>
            <a:r>
              <a:rPr lang="en-US" sz="2000" dirty="0" smtClean="0"/>
              <a:t>)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Transmission Lines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 smtClean="0"/>
              <a:t>Impedance (</a:t>
            </a:r>
            <a:r>
              <a:rPr lang="en-US" sz="2000" b="1" dirty="0" smtClean="0"/>
              <a:t>distance</a:t>
            </a:r>
            <a:r>
              <a:rPr lang="en-US" sz="2000" dirty="0" smtClean="0"/>
              <a:t>)</a:t>
            </a:r>
          </a:p>
          <a:p>
            <a:pPr marL="1200150" lvl="2" indent="-285750">
              <a:buFont typeface="Arial" charset="0"/>
              <a:buChar char="•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Electrical path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 smtClean="0"/>
              <a:t>Power Transfer Distribution Factor (</a:t>
            </a:r>
            <a:r>
              <a:rPr lang="en-US" sz="2000" b="1" dirty="0" smtClean="0"/>
              <a:t>path and </a:t>
            </a:r>
            <a:r>
              <a:rPr lang="en-US" sz="2000" b="1" dirty="0"/>
              <a:t>rate of </a:t>
            </a:r>
            <a:r>
              <a:rPr lang="en-US" sz="2000" b="1" dirty="0" smtClean="0"/>
              <a:t>flow</a:t>
            </a:r>
            <a:r>
              <a:rPr lang="en-US" sz="2000" dirty="0" smtClean="0"/>
              <a:t>)</a:t>
            </a:r>
          </a:p>
          <a:p>
            <a:pPr marL="1200150" lvl="2" indent="-285750">
              <a:buFont typeface="Arial" charset="0"/>
              <a:buChar char="•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Capacity</a:t>
            </a: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r>
              <a:rPr lang="en-US" sz="2000" dirty="0" smtClean="0"/>
              <a:t>Grid cannot exceed power limit (</a:t>
            </a:r>
            <a:r>
              <a:rPr lang="en-US" sz="2000" b="1" dirty="0"/>
              <a:t>rate of </a:t>
            </a:r>
            <a:r>
              <a:rPr lang="en-US" sz="2000" b="1" dirty="0" smtClean="0"/>
              <a:t>flow</a:t>
            </a:r>
            <a:r>
              <a:rPr lang="en-US" sz="2000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endParaRPr lang="en-US" sz="2000" dirty="0"/>
          </a:p>
          <a:p>
            <a:pPr marL="1200150" lvl="2" indent="-285750">
              <a:buFont typeface="Arial" charset="0"/>
              <a:buChar char="•"/>
            </a:pPr>
            <a:endParaRPr lang="en-US" sz="2000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7174159" y="2178507"/>
            <a:ext cx="4914253" cy="2589432"/>
            <a:chOff x="66612" y="454173"/>
            <a:chExt cx="4914834" cy="2589472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193780" y="593452"/>
              <a:ext cx="2336400" cy="1168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93780" y="1762188"/>
              <a:ext cx="2340000" cy="117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2531253" y="593452"/>
              <a:ext cx="0" cy="234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66612" y="1622909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2391974" y="454173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391974" y="2791645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531253" y="587396"/>
              <a:ext cx="2450193" cy="2343192"/>
              <a:chOff x="2531253" y="587396"/>
              <a:chExt cx="2450193" cy="2343192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flipV="1">
                <a:off x="2531253" y="1762188"/>
                <a:ext cx="2336800" cy="11684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31253" y="587396"/>
                <a:ext cx="2340000" cy="117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4729446" y="1622909"/>
                <a:ext cx="252000" cy="252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6963595" y="2744032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Gen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1446395" y="2744032"/>
            <a:ext cx="853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Load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624134" y="1989807"/>
            <a:ext cx="774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Trans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624133" y="4520163"/>
            <a:ext cx="774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Trans</a:t>
            </a:r>
            <a:endParaRPr lang="en-US" sz="2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023307" y="2320284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Z</a:t>
            </a:r>
            <a:r>
              <a:rPr lang="en-US" sz="2000" b="1" baseline="-25000" dirty="0"/>
              <a:t>1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8023307" y="4134772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Z</a:t>
            </a:r>
            <a:r>
              <a:rPr lang="en-US" sz="2000" b="1" baseline="-25000" dirty="0" smtClean="0"/>
              <a:t>2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9048129" y="3183381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Z</a:t>
            </a:r>
            <a:r>
              <a:rPr lang="en-US" sz="2000" b="1" baseline="-25000" dirty="0"/>
              <a:t>3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0552793" y="2338096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Z</a:t>
            </a:r>
            <a:r>
              <a:rPr lang="en-US" sz="2000" b="1" baseline="-25000" dirty="0" smtClean="0"/>
              <a:t>4</a:t>
            </a:r>
            <a:endParaRPr lang="en-US" sz="2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0700224" y="4129651"/>
            <a:ext cx="674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Z</a:t>
            </a:r>
            <a:r>
              <a:rPr lang="en-US" sz="2000" b="1" baseline="-25000" dirty="0"/>
              <a:t>5</a:t>
            </a:r>
            <a:endParaRPr lang="en-US" sz="2000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7620539" y="1896341"/>
            <a:ext cx="1618585" cy="775708"/>
          </a:xfrm>
          <a:prstGeom prst="straightConnector1">
            <a:avLst/>
          </a:prstGeom>
          <a:ln w="76200">
            <a:solidFill>
              <a:srgbClr val="FF00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9965599" y="1896341"/>
            <a:ext cx="1535853" cy="737853"/>
          </a:xfrm>
          <a:prstGeom prst="straightConnector1">
            <a:avLst/>
          </a:prstGeom>
          <a:ln w="101600">
            <a:solidFill>
              <a:srgbClr val="FF0000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0091539" y="4271879"/>
            <a:ext cx="1618585" cy="775708"/>
          </a:xfrm>
          <a:prstGeom prst="straightConnector1">
            <a:avLst/>
          </a:prstGeom>
          <a:ln w="1587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468644" y="4184980"/>
            <a:ext cx="1535853" cy="737853"/>
          </a:xfrm>
          <a:prstGeom prst="straightConnector1">
            <a:avLst/>
          </a:prstGeom>
          <a:ln w="381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9847602" y="2644685"/>
            <a:ext cx="10057" cy="1591367"/>
          </a:xfrm>
          <a:prstGeom prst="straightConnector1">
            <a:avLst/>
          </a:prstGeom>
          <a:ln w="2222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857659" y="1260673"/>
            <a:ext cx="22307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l</a:t>
            </a:r>
            <a:r>
              <a:rPr lang="en-US" sz="2000" b="1" smtClean="0"/>
              <a:t>ine reaches capacity limit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376987" y="5495924"/>
            <a:ext cx="6615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Figure </a:t>
            </a:r>
            <a:r>
              <a:rPr lang="en-US" sz="1200" dirty="0"/>
              <a:t>5</a:t>
            </a:r>
            <a:r>
              <a:rPr lang="en-US" sz="1200" dirty="0" smtClean="0"/>
              <a:t>: Example grid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603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34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 smtClean="0"/>
              <a:t>Optimal ES Siting Methods</a:t>
            </a:r>
            <a:endParaRPr lang="en-US" sz="48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5752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ES Net Ability                                  Betweenness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744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3517</TotalTime>
  <Words>1708</Words>
  <Application>Microsoft Macintosh PowerPoint</Application>
  <PresentationFormat>Widescreen</PresentationFormat>
  <Paragraphs>508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Apple Chancery</vt:lpstr>
      <vt:lpstr>Calibri</vt:lpstr>
      <vt:lpstr>Calibri Light</vt:lpstr>
      <vt:lpstr>Cambria</vt:lpstr>
      <vt:lpstr>Cambria Math</vt:lpstr>
      <vt:lpstr>DengXian</vt:lpstr>
      <vt:lpstr>DengXian Light</vt:lpstr>
      <vt:lpstr>Mangal</vt:lpstr>
      <vt:lpstr>Times</vt:lpstr>
      <vt:lpstr>Times New Roman</vt:lpstr>
      <vt:lpstr>Arial</vt:lpstr>
      <vt:lpstr>Office Theme</vt:lpstr>
      <vt:lpstr>              Impact of Power Grid Structure on  Energy Storage Performance</vt:lpstr>
      <vt:lpstr>Project Targets</vt:lpstr>
      <vt:lpstr>Why Energy Storage?</vt:lpstr>
      <vt:lpstr>Energy Storage Considerations</vt:lpstr>
      <vt:lpstr>Energy Storage Optimization</vt:lpstr>
      <vt:lpstr>Determine Optimal ES Siting</vt:lpstr>
      <vt:lpstr>Pure Topological Approach</vt:lpstr>
      <vt:lpstr>Electrical Grid Considerations</vt:lpstr>
      <vt:lpstr>Optimal ES Siting Methods</vt:lpstr>
      <vt:lpstr>Net Ability</vt:lpstr>
      <vt:lpstr>Net Ability</vt:lpstr>
      <vt:lpstr>ES Net Ability</vt:lpstr>
      <vt:lpstr>ES Net Ability</vt:lpstr>
      <vt:lpstr>ES Net Ability</vt:lpstr>
      <vt:lpstr>ES Net Ability</vt:lpstr>
      <vt:lpstr>Betweenness</vt:lpstr>
      <vt:lpstr>Case Study</vt:lpstr>
      <vt:lpstr>Results Optimal ES Siting</vt:lpstr>
      <vt:lpstr>IEEE 30 – Optimal ES Siting</vt:lpstr>
      <vt:lpstr>IEEE 118 – Optimal ES Siting</vt:lpstr>
      <vt:lpstr>IEEE 300 – Optimal ES Siting</vt:lpstr>
      <vt:lpstr>Why?</vt:lpstr>
      <vt:lpstr>Case Study</vt:lpstr>
      <vt:lpstr>Location</vt:lpstr>
      <vt:lpstr>Number of Connections</vt:lpstr>
      <vt:lpstr>Results Factors of Optimal ES Siting</vt:lpstr>
      <vt:lpstr>IEEE 30, 118, 300 - Location</vt:lpstr>
      <vt:lpstr>IEEE 30, 118, 300 - Number of Connections</vt:lpstr>
      <vt:lpstr>Location vs. Number of Connections</vt:lpstr>
      <vt:lpstr>What Makes a Grid’s Structure Better for  ES Performance?</vt:lpstr>
      <vt:lpstr>Case Study</vt:lpstr>
      <vt:lpstr>Results Grid Structure</vt:lpstr>
      <vt:lpstr>Grid Structure - Capacity</vt:lpstr>
      <vt:lpstr>Grid Structure - Impedance</vt:lpstr>
      <vt:lpstr>Grid Structure - Lines per Node</vt:lpstr>
      <vt:lpstr>Grid Structure - Density</vt:lpstr>
      <vt:lpstr>Conclusion</vt:lpstr>
      <vt:lpstr>Thank You  Any Questions?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</dc:title>
  <dc:creator>Microsoft Office User</dc:creator>
  <cp:lastModifiedBy>Microsoft Office User</cp:lastModifiedBy>
  <cp:revision>198</cp:revision>
  <dcterms:created xsi:type="dcterms:W3CDTF">2018-09-26T09:19:00Z</dcterms:created>
  <dcterms:modified xsi:type="dcterms:W3CDTF">2018-12-19T08:21:20Z</dcterms:modified>
</cp:coreProperties>
</file>